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365" r:id="rId3"/>
    <p:sldId id="357" r:id="rId4"/>
    <p:sldId id="363" r:id="rId5"/>
    <p:sldId id="358" r:id="rId6"/>
    <p:sldId id="265" r:id="rId7"/>
    <p:sldId id="393" r:id="rId8"/>
    <p:sldId id="264" r:id="rId9"/>
    <p:sldId id="295" r:id="rId10"/>
    <p:sldId id="327" r:id="rId11"/>
    <p:sldId id="335" r:id="rId12"/>
    <p:sldId id="296" r:id="rId13"/>
    <p:sldId id="334" r:id="rId14"/>
    <p:sldId id="298" r:id="rId15"/>
    <p:sldId id="262" r:id="rId16"/>
    <p:sldId id="288" r:id="rId17"/>
    <p:sldId id="289" r:id="rId18"/>
    <p:sldId id="367" r:id="rId19"/>
    <p:sldId id="369" r:id="rId20"/>
    <p:sldId id="370" r:id="rId21"/>
    <p:sldId id="397" r:id="rId22"/>
    <p:sldId id="398" r:id="rId23"/>
    <p:sldId id="302" r:id="rId24"/>
    <p:sldId id="301" r:id="rId25"/>
    <p:sldId id="305" r:id="rId26"/>
    <p:sldId id="371" r:id="rId27"/>
    <p:sldId id="372" r:id="rId28"/>
    <p:sldId id="373" r:id="rId29"/>
    <p:sldId id="388" r:id="rId30"/>
    <p:sldId id="374" r:id="rId31"/>
    <p:sldId id="391" r:id="rId32"/>
    <p:sldId id="375" r:id="rId33"/>
    <p:sldId id="392" r:id="rId34"/>
    <p:sldId id="377" r:id="rId35"/>
    <p:sldId id="376" r:id="rId36"/>
    <p:sldId id="410" r:id="rId37"/>
    <p:sldId id="412" r:id="rId38"/>
    <p:sldId id="378" r:id="rId39"/>
    <p:sldId id="402" r:id="rId40"/>
    <p:sldId id="306" r:id="rId41"/>
    <p:sldId id="307" r:id="rId42"/>
    <p:sldId id="394" r:id="rId43"/>
    <p:sldId id="396" r:id="rId44"/>
    <p:sldId id="308" r:id="rId45"/>
    <p:sldId id="309" r:id="rId46"/>
    <p:sldId id="310" r:id="rId47"/>
    <p:sldId id="311" r:id="rId48"/>
    <p:sldId id="312" r:id="rId49"/>
    <p:sldId id="381" r:id="rId50"/>
    <p:sldId id="338" r:id="rId51"/>
    <p:sldId id="380" r:id="rId52"/>
    <p:sldId id="349" r:id="rId53"/>
    <p:sldId id="399" r:id="rId54"/>
    <p:sldId id="400" r:id="rId55"/>
    <p:sldId id="401" r:id="rId56"/>
    <p:sldId id="383" r:id="rId57"/>
    <p:sldId id="355" r:id="rId58"/>
    <p:sldId id="356" r:id="rId59"/>
    <p:sldId id="384" r:id="rId60"/>
    <p:sldId id="385" r:id="rId61"/>
    <p:sldId id="386" r:id="rId62"/>
    <p:sldId id="387" r:id="rId63"/>
    <p:sldId id="389" r:id="rId64"/>
    <p:sldId id="390" r:id="rId65"/>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rNALBhrkdLJP9v5PYpIO2w==" hashData="Q23cnKF4xy3VBRumzm3rOFnnFfr4Lx0qzumyoH8xREXTdZPgkX2UyDttsADVcIC6JzYAwQfQ2ESVuDpTJo8OR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2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smtClean="0"/>
              <a:t>Fare clic per modificare lo stile del titolo</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lvl1pPr>
              <a:defRPr/>
            </a:lvl1pPr>
          </a:lstStyle>
          <a:p>
            <a:pPr>
              <a:defRPr/>
            </a:pPr>
            <a:fld id="{5E92B951-9200-48BF-B12D-D8B0E39FB88A}" type="datetimeFigureOut">
              <a:rPr lang="it-IT"/>
              <a:pPr>
                <a:defRPr/>
              </a:pPr>
              <a:t>16/11/2017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E5B1E858-EC7B-434C-B983-721E6609E514}" type="slidenum">
              <a:rPr lang="it-IT" altLang="it-IT"/>
              <a:pPr>
                <a:defRPr/>
              </a:pPr>
              <a:t>‹N›</a:t>
            </a:fld>
            <a:endParaRPr lang="it-IT" altLang="it-IT"/>
          </a:p>
        </p:txBody>
      </p:sp>
    </p:spTree>
    <p:extLst>
      <p:ext uri="{BB962C8B-B14F-4D97-AF65-F5344CB8AC3E}">
        <p14:creationId xmlns:p14="http://schemas.microsoft.com/office/powerpoint/2010/main" val="46133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D4A671D8-B272-475F-BDD9-986E5F8F3F8A}" type="datetimeFigureOut">
              <a:rPr lang="it-IT"/>
              <a:pPr>
                <a:defRPr/>
              </a:pPr>
              <a:t>16/11/2017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AA949C3-80BF-4820-A38B-EC258C53AAA6}" type="slidenum">
              <a:rPr lang="it-IT" altLang="it-IT"/>
              <a:pPr>
                <a:defRPr/>
              </a:pPr>
              <a:t>‹N›</a:t>
            </a:fld>
            <a:endParaRPr lang="it-IT" altLang="it-IT"/>
          </a:p>
        </p:txBody>
      </p:sp>
    </p:spTree>
    <p:extLst>
      <p:ext uri="{BB962C8B-B14F-4D97-AF65-F5344CB8AC3E}">
        <p14:creationId xmlns:p14="http://schemas.microsoft.com/office/powerpoint/2010/main" val="240284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1AF4F41C-7EE5-4087-8571-7D7229A1C72D}" type="datetimeFigureOut">
              <a:rPr lang="it-IT"/>
              <a:pPr>
                <a:defRPr/>
              </a:pPr>
              <a:t>16/11/2017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21CD0D48-619D-4038-8F78-911462B91172}" type="slidenum">
              <a:rPr lang="it-IT" altLang="it-IT"/>
              <a:pPr>
                <a:defRPr/>
              </a:pPr>
              <a:t>‹N›</a:t>
            </a:fld>
            <a:endParaRPr lang="it-IT" altLang="it-IT"/>
          </a:p>
        </p:txBody>
      </p:sp>
    </p:spTree>
    <p:extLst>
      <p:ext uri="{BB962C8B-B14F-4D97-AF65-F5344CB8AC3E}">
        <p14:creationId xmlns:p14="http://schemas.microsoft.com/office/powerpoint/2010/main" val="97744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D406643E-5E17-4525-A2F2-B5CFC6A9148D}" type="datetimeFigureOut">
              <a:rPr lang="it-IT"/>
              <a:pPr>
                <a:defRPr/>
              </a:pPr>
              <a:t>16/11/2017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C5EC2E5-4C11-42FF-B5CC-272406EF7B6E}" type="slidenum">
              <a:rPr lang="it-IT" altLang="it-IT"/>
              <a:pPr>
                <a:defRPr/>
              </a:pPr>
              <a:t>‹N›</a:t>
            </a:fld>
            <a:endParaRPr lang="it-IT" altLang="it-IT"/>
          </a:p>
        </p:txBody>
      </p:sp>
    </p:spTree>
    <p:extLst>
      <p:ext uri="{BB962C8B-B14F-4D97-AF65-F5344CB8AC3E}">
        <p14:creationId xmlns:p14="http://schemas.microsoft.com/office/powerpoint/2010/main" val="132932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102AA4D5-C389-47D4-8826-35F1205F98DB}" type="datetimeFigureOut">
              <a:rPr lang="it-IT"/>
              <a:pPr>
                <a:defRPr/>
              </a:pPr>
              <a:t>16/11/2017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2251156-5FF2-423F-B180-DFFB101B3278}" type="slidenum">
              <a:rPr lang="it-IT" altLang="it-IT"/>
              <a:pPr>
                <a:defRPr/>
              </a:pPr>
              <a:t>‹N›</a:t>
            </a:fld>
            <a:endParaRPr lang="it-IT" altLang="it-IT"/>
          </a:p>
        </p:txBody>
      </p:sp>
    </p:spTree>
    <p:extLst>
      <p:ext uri="{BB962C8B-B14F-4D97-AF65-F5344CB8AC3E}">
        <p14:creationId xmlns:p14="http://schemas.microsoft.com/office/powerpoint/2010/main" val="250538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FEC7F849-4474-46C7-95A7-EC3C7A64BDBC}" type="datetimeFigureOut">
              <a:rPr lang="it-IT"/>
              <a:pPr>
                <a:defRPr/>
              </a:pPr>
              <a:t>16/11/2017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51290B8-CEBE-4282-B4EC-D8C1FF03E7F5}" type="slidenum">
              <a:rPr lang="it-IT" altLang="it-IT"/>
              <a:pPr>
                <a:defRPr/>
              </a:pPr>
              <a:t>‹N›</a:t>
            </a:fld>
            <a:endParaRPr lang="it-IT" altLang="it-IT"/>
          </a:p>
        </p:txBody>
      </p:sp>
    </p:spTree>
    <p:extLst>
      <p:ext uri="{BB962C8B-B14F-4D97-AF65-F5344CB8AC3E}">
        <p14:creationId xmlns:p14="http://schemas.microsoft.com/office/powerpoint/2010/main" val="353090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8E21F042-29D6-42CB-8F0B-AC977A0E8136}" type="datetimeFigureOut">
              <a:rPr lang="it-IT"/>
              <a:pPr>
                <a:defRPr/>
              </a:pPr>
              <a:t>16/11/2017</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F3697FFF-806D-4EE6-AE9F-27AF919F4867}" type="slidenum">
              <a:rPr lang="it-IT" altLang="it-IT"/>
              <a:pPr>
                <a:defRPr/>
              </a:pPr>
              <a:t>‹N›</a:t>
            </a:fld>
            <a:endParaRPr lang="it-IT" altLang="it-IT"/>
          </a:p>
        </p:txBody>
      </p:sp>
    </p:spTree>
    <p:extLst>
      <p:ext uri="{BB962C8B-B14F-4D97-AF65-F5344CB8AC3E}">
        <p14:creationId xmlns:p14="http://schemas.microsoft.com/office/powerpoint/2010/main" val="168477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327E861D-EBD1-4842-A796-1D4CBC09A665}" type="datetimeFigureOut">
              <a:rPr lang="it-IT"/>
              <a:pPr>
                <a:defRPr/>
              </a:pPr>
              <a:t>16/11/2017</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F0389B7F-C78C-46FD-8663-1229A08896A4}" type="slidenum">
              <a:rPr lang="it-IT" altLang="it-IT"/>
              <a:pPr>
                <a:defRPr/>
              </a:pPr>
              <a:t>‹N›</a:t>
            </a:fld>
            <a:endParaRPr lang="it-IT" altLang="it-IT"/>
          </a:p>
        </p:txBody>
      </p:sp>
    </p:spTree>
    <p:extLst>
      <p:ext uri="{BB962C8B-B14F-4D97-AF65-F5344CB8AC3E}">
        <p14:creationId xmlns:p14="http://schemas.microsoft.com/office/powerpoint/2010/main" val="4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985CFE-D8CE-4985-A71D-802C84EA0892}" type="datetimeFigureOut">
              <a:rPr lang="it-IT"/>
              <a:pPr>
                <a:defRPr/>
              </a:pPr>
              <a:t>16/11/2017</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A4E845EF-B074-4A2F-8F7B-B355D2F37A77}" type="slidenum">
              <a:rPr lang="it-IT" altLang="it-IT"/>
              <a:pPr>
                <a:defRPr/>
              </a:pPr>
              <a:t>‹N›</a:t>
            </a:fld>
            <a:endParaRPr lang="it-IT" altLang="it-IT"/>
          </a:p>
        </p:txBody>
      </p:sp>
    </p:spTree>
    <p:extLst>
      <p:ext uri="{BB962C8B-B14F-4D97-AF65-F5344CB8AC3E}">
        <p14:creationId xmlns:p14="http://schemas.microsoft.com/office/powerpoint/2010/main" val="36178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39C676B8-E7F7-49A8-8D6D-BD780285C4EB}" type="datetimeFigureOut">
              <a:rPr lang="it-IT"/>
              <a:pPr>
                <a:defRPr/>
              </a:pPr>
              <a:t>16/11/2017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38D3BFC-3FCA-4327-96D8-32B2D34DE3AC}" type="slidenum">
              <a:rPr lang="it-IT" altLang="it-IT"/>
              <a:pPr>
                <a:defRPr/>
              </a:pPr>
              <a:t>‹N›</a:t>
            </a:fld>
            <a:endParaRPr lang="it-IT" altLang="it-IT"/>
          </a:p>
        </p:txBody>
      </p:sp>
    </p:spTree>
    <p:extLst>
      <p:ext uri="{BB962C8B-B14F-4D97-AF65-F5344CB8AC3E}">
        <p14:creationId xmlns:p14="http://schemas.microsoft.com/office/powerpoint/2010/main" val="16422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5" name="Oval 37"/>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38"/>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Oval 39"/>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Oval 4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Oval 41"/>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Oval 42"/>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Oval 4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Oval 4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it-IT" noProof="0" smtClean="0"/>
              <a:t>Fare clic sull'icona per inserire un'immagine</a:t>
            </a:r>
            <a:endParaRPr lang="en-US" noProof="0"/>
          </a:p>
        </p:txBody>
      </p:sp>
      <p:sp>
        <p:nvSpPr>
          <p:cNvPr id="13" name="Date Placeholder 4"/>
          <p:cNvSpPr>
            <a:spLocks noGrp="1"/>
          </p:cNvSpPr>
          <p:nvPr>
            <p:ph type="dt" sz="half" idx="15"/>
          </p:nvPr>
        </p:nvSpPr>
        <p:spPr/>
        <p:txBody>
          <a:bodyPr/>
          <a:lstStyle>
            <a:lvl1pPr>
              <a:defRPr/>
            </a:lvl1pPr>
          </a:lstStyle>
          <a:p>
            <a:pPr>
              <a:defRPr/>
            </a:pPr>
            <a:fld id="{523F8B73-1EC4-499B-9FB6-33D2A3610B4A}" type="datetimeFigureOut">
              <a:rPr lang="it-IT"/>
              <a:pPr>
                <a:defRPr/>
              </a:pPr>
              <a:t>16/11/2017</a:t>
            </a:fld>
            <a:endParaRPr lang="it-IT"/>
          </a:p>
        </p:txBody>
      </p:sp>
      <p:sp>
        <p:nvSpPr>
          <p:cNvPr id="14" name="Footer Placeholder 5"/>
          <p:cNvSpPr>
            <a:spLocks noGrp="1"/>
          </p:cNvSpPr>
          <p:nvPr>
            <p:ph type="ftr" sz="quarter" idx="16"/>
          </p:nvPr>
        </p:nvSpPr>
        <p:spPr/>
        <p:txBody>
          <a:bodyPr/>
          <a:lstStyle>
            <a:lvl1pPr>
              <a:defRPr/>
            </a:lvl1pPr>
          </a:lstStyle>
          <a:p>
            <a:pPr>
              <a:defRPr/>
            </a:pPr>
            <a:endParaRPr lang="it-IT"/>
          </a:p>
        </p:txBody>
      </p:sp>
      <p:sp>
        <p:nvSpPr>
          <p:cNvPr id="15" name="Slide Number Placeholder 6"/>
          <p:cNvSpPr>
            <a:spLocks noGrp="1"/>
          </p:cNvSpPr>
          <p:nvPr>
            <p:ph type="sldNum" sz="quarter" idx="17"/>
          </p:nvPr>
        </p:nvSpPr>
        <p:spPr/>
        <p:txBody>
          <a:bodyPr/>
          <a:lstStyle>
            <a:lvl1pPr>
              <a:defRPr/>
            </a:lvl1pPr>
          </a:lstStyle>
          <a:p>
            <a:pPr>
              <a:defRPr/>
            </a:pPr>
            <a:fld id="{4E8EE1C3-76B8-416D-BAA4-733C364B3128}" type="slidenum">
              <a:rPr lang="it-IT" altLang="it-IT"/>
              <a:pPr>
                <a:defRPr/>
              </a:pPr>
              <a:t>‹N›</a:t>
            </a:fld>
            <a:endParaRPr lang="it-IT" altLang="it-IT"/>
          </a:p>
        </p:txBody>
      </p:sp>
    </p:spTree>
    <p:extLst>
      <p:ext uri="{BB962C8B-B14F-4D97-AF65-F5344CB8AC3E}">
        <p14:creationId xmlns:p14="http://schemas.microsoft.com/office/powerpoint/2010/main" val="317028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2519"/>
            </a:gs>
            <a:gs pos="92000">
              <a:srgbClr val="860C00"/>
            </a:gs>
            <a:gs pos="100000">
              <a:srgbClr val="860C00"/>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eaLnBrk="1" fontAlgn="auto" hangingPunct="1">
              <a:spcBef>
                <a:spcPts val="0"/>
              </a:spcBef>
              <a:spcAft>
                <a:spcPts val="0"/>
              </a:spcAft>
              <a:defRPr sz="900">
                <a:solidFill>
                  <a:srgbClr val="FF9000"/>
                </a:solidFill>
                <a:latin typeface="+mn-lt"/>
              </a:defRPr>
            </a:lvl1pPr>
          </a:lstStyle>
          <a:p>
            <a:pPr>
              <a:defRPr/>
            </a:pPr>
            <a:fld id="{756D7D33-E7C6-4E1D-B201-A7006E304E1E}" type="datetimeFigureOut">
              <a:rPr lang="it-IT"/>
              <a:pPr>
                <a:defRPr/>
              </a:pPr>
              <a:t>16/11/2017</a:t>
            </a:fld>
            <a:endParaRPr lang="it-IT"/>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srgbClr val="FF9000"/>
                </a:solidFill>
                <a:latin typeface="+mn-lt"/>
              </a:defRPr>
            </a:lvl1pPr>
          </a:lstStyle>
          <a:p>
            <a:pPr>
              <a:defRPr/>
            </a:pPr>
            <a:endParaRPr lang="it-IT"/>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eaLnBrk="1" hangingPunct="1">
              <a:defRPr>
                <a:solidFill>
                  <a:srgbClr val="FF9000"/>
                </a:solidFill>
                <a:latin typeface="Verdana" panose="020B0604030504040204" pitchFamily="34" charset="0"/>
              </a:defRPr>
            </a:lvl1pPr>
          </a:lstStyle>
          <a:p>
            <a:pPr>
              <a:defRPr/>
            </a:pPr>
            <a:fld id="{34F0C98D-C430-45A7-A79F-A937EB330CCC}" type="slidenum">
              <a:rPr lang="it-IT" altLang="it-IT"/>
              <a:pPr>
                <a:defRPr/>
              </a:pPr>
              <a:t>‹N›</a:t>
            </a:fld>
            <a:endParaRPr lang="it-IT" altLang="it-IT"/>
          </a:p>
        </p:txBody>
      </p:sp>
      <p:grpSp>
        <p:nvGrpSpPr>
          <p:cNvPr id="1031" name="Group 60"/>
          <p:cNvGrpSpPr>
            <a:grpSpLocks/>
          </p:cNvGrpSpPr>
          <p:nvPr/>
        </p:nvGrpSpPr>
        <p:grpSpPr bwMode="auto">
          <a:xfrm>
            <a:off x="-33338" y="0"/>
            <a:ext cx="9177338" cy="6858000"/>
            <a:chOff x="-33595" y="0"/>
            <a:chExt cx="9177595" cy="6857999"/>
          </a:xfrm>
        </p:grpSpPr>
        <p:grpSp>
          <p:nvGrpSpPr>
            <p:cNvPr id="1032" name="Group 182"/>
            <p:cNvGrpSpPr>
              <a:grpSpLocks/>
            </p:cNvGrpSpPr>
            <p:nvPr/>
          </p:nvGrpSpPr>
          <p:grpSpPr bwMode="auto">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grpSp>
        <p:grpSp>
          <p:nvGrpSpPr>
            <p:cNvPr id="1033" name="Group 189"/>
            <p:cNvGrpSpPr>
              <a:grpSpLocks/>
            </p:cNvGrpSpPr>
            <p:nvPr/>
          </p:nvGrpSpPr>
          <p:grpSpPr bwMode="auto">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grpSp>
        <p:grpSp>
          <p:nvGrpSpPr>
            <p:cNvPr id="1034" name="Group 200"/>
            <p:cNvGrpSpPr>
              <a:grpSpLocks/>
            </p:cNvGrpSpPr>
            <p:nvPr/>
          </p:nvGrpSpPr>
          <p:grpSpPr bwMode="auto">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p:spPr>
            <p:txBody>
              <a:bodyPr/>
              <a:lstStyle/>
              <a:p>
                <a:pPr eaLnBrk="1" fontAlgn="auto" hangingPunct="1">
                  <a:spcBef>
                    <a:spcPts val="0"/>
                  </a:spcBef>
                  <a:spcAft>
                    <a:spcPts val="0"/>
                  </a:spcAft>
                  <a:defRPr/>
                </a:pPr>
                <a:endParaRPr lang="en-US">
                  <a:solidFill>
                    <a:prstClr val="white"/>
                  </a:solidFill>
                  <a:latin typeface="+mn-lt"/>
                </a:endParaRPr>
              </a:p>
            </p:txBody>
          </p:sp>
        </p:gr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9" r:id="rId9"/>
    <p:sldLayoutId id="2147483777" r:id="rId10"/>
    <p:sldLayoutId id="2147483778" r:id="rId11"/>
  </p:sldLayoutIdLst>
  <p:txStyles>
    <p:titleStyle>
      <a:lvl1pPr algn="l" defTabSz="457200" rtl="0" eaLnBrk="0" fontAlgn="base" hangingPunct="0">
        <a:spcBef>
          <a:spcPct val="0"/>
        </a:spcBef>
        <a:spcAft>
          <a:spcPct val="0"/>
        </a:spcAft>
        <a:defRPr sz="3200" kern="1200">
          <a:solidFill>
            <a:schemeClr val="tx1"/>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3200">
          <a:solidFill>
            <a:schemeClr val="tx1"/>
          </a:solidFill>
          <a:latin typeface="Verdana" panose="020B060403050404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anose="05020102010507070707"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a:xfrm>
            <a:off x="1042988" y="4292600"/>
            <a:ext cx="7118350" cy="1111250"/>
          </a:xfrm>
        </p:spPr>
        <p:txBody>
          <a:bodyPr/>
          <a:lstStyle/>
          <a:p>
            <a:pPr algn="ctr" eaLnBrk="1" hangingPunct="1">
              <a:lnSpc>
                <a:spcPct val="115000"/>
              </a:lnSpc>
              <a:tabLst>
                <a:tab pos="2249488" algn="l"/>
              </a:tabLst>
            </a:pPr>
            <a:r>
              <a:rPr lang="it-IT" altLang="it-IT" b="1" smtClean="0">
                <a:latin typeface="Times New Roman" panose="02020603050405020304" pitchFamily="18" charset="0"/>
                <a:cs typeface="Times New Roman" panose="02020603050405020304" pitchFamily="18" charset="0"/>
              </a:rPr>
              <a:t/>
            </a:r>
            <a:br>
              <a:rPr lang="it-IT" altLang="it-IT" b="1" smtClean="0">
                <a:latin typeface="Times New Roman" panose="02020603050405020304" pitchFamily="18" charset="0"/>
                <a:cs typeface="Times New Roman" panose="02020603050405020304" pitchFamily="18" charset="0"/>
              </a:rPr>
            </a:br>
            <a:r>
              <a:rPr lang="it-IT" altLang="it-IT" b="1" smtClean="0">
                <a:latin typeface="Times New Roman" panose="02020603050405020304" pitchFamily="18" charset="0"/>
                <a:cs typeface="Times New Roman" panose="02020603050405020304" pitchFamily="18" charset="0"/>
              </a:rPr>
              <a:t/>
            </a:r>
            <a:br>
              <a:rPr lang="it-IT" altLang="it-IT" b="1" smtClean="0">
                <a:latin typeface="Times New Roman" panose="02020603050405020304" pitchFamily="18" charset="0"/>
                <a:cs typeface="Times New Roman" panose="02020603050405020304" pitchFamily="18" charset="0"/>
              </a:rPr>
            </a:br>
            <a:r>
              <a:rPr lang="it-IT" altLang="it-IT" sz="3200" smtClean="0">
                <a:latin typeface="Calibri" panose="020F0502020204030204" pitchFamily="34" charset="0"/>
                <a:ea typeface="Calibri" panose="020F0502020204030204" pitchFamily="34" charset="0"/>
                <a:cs typeface="Times New Roman" panose="02020603050405020304" pitchFamily="18" charset="0"/>
              </a:rPr>
              <a:t/>
            </a:r>
            <a:br>
              <a:rPr lang="it-IT" altLang="it-IT" sz="3200" smtClean="0">
                <a:latin typeface="Calibri" panose="020F0502020204030204" pitchFamily="34" charset="0"/>
                <a:ea typeface="Calibri" panose="020F0502020204030204" pitchFamily="34" charset="0"/>
                <a:cs typeface="Times New Roman" panose="02020603050405020304" pitchFamily="18" charset="0"/>
              </a:rPr>
            </a:br>
            <a:r>
              <a:rPr lang="it-IT" altLang="it-IT" b="1" smtClean="0">
                <a:latin typeface="Times New Roman" panose="02020603050405020304" pitchFamily="18" charset="0"/>
                <a:cs typeface="Times New Roman" panose="02020603050405020304" pitchFamily="18" charset="0"/>
              </a:rPr>
              <a:t> </a:t>
            </a:r>
            <a:r>
              <a:rPr lang="it-IT" altLang="it-IT" sz="3200" smtClean="0">
                <a:latin typeface="Calibri" panose="020F0502020204030204" pitchFamily="34" charset="0"/>
                <a:cs typeface="Calibri" panose="020F0502020204030204" pitchFamily="34" charset="0"/>
              </a:rPr>
              <a:t/>
            </a:r>
            <a:br>
              <a:rPr lang="it-IT" altLang="it-IT" sz="3200" smtClean="0">
                <a:latin typeface="Calibri" panose="020F0502020204030204" pitchFamily="34" charset="0"/>
                <a:cs typeface="Calibri" panose="020F0502020204030204" pitchFamily="34" charset="0"/>
              </a:rPr>
            </a:br>
            <a:endParaRPr lang="it-IT" altLang="it-IT" smtClean="0">
              <a:cs typeface="Trebuchet MS" panose="020B0603020202020204" pitchFamily="34" charset="0"/>
            </a:endParaRPr>
          </a:p>
        </p:txBody>
      </p:sp>
      <p:sp>
        <p:nvSpPr>
          <p:cNvPr id="3" name="Sottotitolo 2"/>
          <p:cNvSpPr>
            <a:spLocks noGrp="1"/>
          </p:cNvSpPr>
          <p:nvPr>
            <p:ph type="subTitle" idx="1"/>
          </p:nvPr>
        </p:nvSpPr>
        <p:spPr>
          <a:xfrm>
            <a:off x="1252538" y="5084763"/>
            <a:ext cx="7116762" cy="661987"/>
          </a:xfrm>
        </p:spPr>
        <p:txBody>
          <a:bodyPr rtlCol="0">
            <a:normAutofit fontScale="25000" lnSpcReduction="20000"/>
          </a:bodyPr>
          <a:lstStyle/>
          <a:p>
            <a:pPr algn="ctr" eaLnBrk="1" fontAlgn="auto" hangingPunct="1">
              <a:buFont typeface="Wingdings 2" charset="2"/>
              <a:buNone/>
              <a:defRPr/>
            </a:pPr>
            <a:r>
              <a:rPr lang="it-IT" dirty="0" smtClean="0"/>
              <a:t>  </a:t>
            </a:r>
          </a:p>
          <a:p>
            <a:pPr algn="ctr" eaLnBrk="1" fontAlgn="auto" hangingPunct="1">
              <a:buFont typeface="Wingdings 2" charset="2"/>
              <a:buNone/>
              <a:defRPr/>
            </a:pPr>
            <a:endParaRPr lang="it-IT" sz="3200" dirty="0"/>
          </a:p>
          <a:p>
            <a:pPr algn="r" eaLnBrk="1" fontAlgn="auto" hangingPunct="1">
              <a:buFont typeface="Wingdings 2" charset="2"/>
              <a:buNone/>
              <a:defRPr/>
            </a:pPr>
            <a:r>
              <a:rPr lang="it-IT" sz="4300" dirty="0" err="1" smtClean="0"/>
              <a:t>Ins</a:t>
            </a:r>
            <a:r>
              <a:rPr lang="it-IT" sz="4300" dirty="0" smtClean="0"/>
              <a:t>. Rosina </a:t>
            </a:r>
            <a:r>
              <a:rPr lang="it-IT" sz="4300" dirty="0" err="1" smtClean="0"/>
              <a:t>Forlino</a:t>
            </a:r>
            <a:endParaRPr lang="it-IT" sz="4300" dirty="0"/>
          </a:p>
        </p:txBody>
      </p:sp>
      <p:pic>
        <p:nvPicPr>
          <p:cNvPr id="2" name="Picture 2"/>
          <p:cNvPicPr>
            <a:picLocks noChangeAspect="1" noChangeArrowheads="1"/>
          </p:cNvPicPr>
          <p:nvPr/>
        </p:nvPicPr>
        <p:blipFill>
          <a:blip r:embed="rId2">
            <a:extLst/>
          </a:blip>
          <a:srcRect/>
          <a:stretch>
            <a:fillRect/>
          </a:stretch>
        </p:blipFill>
        <p:spPr bwMode="auto">
          <a:xfrm>
            <a:off x="2915816" y="260648"/>
            <a:ext cx="4752528" cy="3672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4" name="Rettangolo 3"/>
          <p:cNvSpPr/>
          <p:nvPr/>
        </p:nvSpPr>
        <p:spPr>
          <a:xfrm>
            <a:off x="755650" y="1268413"/>
            <a:ext cx="4318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rgbClr val="FFFF00"/>
              </a:solidFill>
            </a:endParaRPr>
          </a:p>
        </p:txBody>
      </p:sp>
      <p:sp>
        <p:nvSpPr>
          <p:cNvPr id="5" name="Rettangolo 4"/>
          <p:cNvSpPr/>
          <p:nvPr/>
        </p:nvSpPr>
        <p:spPr>
          <a:xfrm>
            <a:off x="971550" y="1484313"/>
            <a:ext cx="576263" cy="53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rgbClr val="FFFF99"/>
              </a:solidFill>
            </a:endParaRPr>
          </a:p>
        </p:txBody>
      </p:sp>
      <p:sp>
        <p:nvSpPr>
          <p:cNvPr id="3079" name="CasellaDiTesto 5"/>
          <p:cNvSpPr txBox="1">
            <a:spLocks noChangeArrowheads="1"/>
          </p:cNvSpPr>
          <p:nvPr/>
        </p:nvSpPr>
        <p:spPr bwMode="auto">
          <a:xfrm>
            <a:off x="1187450" y="4221163"/>
            <a:ext cx="612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a:solidFill>
                  <a:srgbClr val="FFFFFF"/>
                </a:solidFill>
              </a:rPr>
              <a:t> </a:t>
            </a:r>
            <a:r>
              <a:rPr lang="it-IT" altLang="it-IT" sz="2800">
                <a:solidFill>
                  <a:srgbClr val="FFFFFF"/>
                </a:solidFill>
              </a:rPr>
              <a:t>VADEMECUM BES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2292" name="CasellaDiTesto 2"/>
          <p:cNvSpPr txBox="1">
            <a:spLocks noChangeArrowheads="1"/>
          </p:cNvSpPr>
          <p:nvPr/>
        </p:nvSpPr>
        <p:spPr bwMode="auto">
          <a:xfrm>
            <a:off x="611188" y="981075"/>
            <a:ext cx="655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endParaRPr lang="it-IT" altLang="it-IT"/>
          </a:p>
        </p:txBody>
      </p:sp>
      <p:sp>
        <p:nvSpPr>
          <p:cNvPr id="4" name="CasellaDiTesto 3"/>
          <p:cNvSpPr txBox="1"/>
          <p:nvPr/>
        </p:nvSpPr>
        <p:spPr>
          <a:xfrm>
            <a:off x="1331913" y="1196975"/>
            <a:ext cx="5832475" cy="738188"/>
          </a:xfrm>
          <a:prstGeom prst="rect">
            <a:avLst/>
          </a:prstGeom>
          <a:noFill/>
        </p:spPr>
        <p:txBody>
          <a:bodyPr>
            <a:spAutoFit/>
          </a:bodyPr>
          <a:lstStyle/>
          <a:p>
            <a:pPr eaLnBrk="1" fontAlgn="auto" hangingPunct="1">
              <a:spcBef>
                <a:spcPts val="0"/>
              </a:spcBef>
              <a:spcAft>
                <a:spcPts val="0"/>
              </a:spcAft>
              <a:defRPr/>
            </a:pPr>
            <a:endParaRPr lang="it-IT" altLang="it-IT" sz="2400" dirty="0">
              <a:solidFill>
                <a:schemeClr val="bg1"/>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endParaRPr lang="it-IT" dirty="0">
              <a:latin typeface="+mn-lt"/>
            </a:endParaRPr>
          </a:p>
        </p:txBody>
      </p:sp>
      <p:sp>
        <p:nvSpPr>
          <p:cNvPr id="12294" name="CasellaDiTesto 4"/>
          <p:cNvSpPr txBox="1">
            <a:spLocks noChangeArrowheads="1"/>
          </p:cNvSpPr>
          <p:nvPr/>
        </p:nvSpPr>
        <p:spPr bwMode="auto">
          <a:xfrm>
            <a:off x="684213" y="981075"/>
            <a:ext cx="66246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FASCIA B</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•Per ogni studente con DSA, il PDP viene redatto nel rispetto delle disposizioni</a:t>
            </a:r>
          </a:p>
          <a:p>
            <a:pPr eaLnBrk="1" hangingPunct="1">
              <a:spcBef>
                <a:spcPct val="0"/>
              </a:spcBef>
              <a:spcAft>
                <a:spcPct val="0"/>
              </a:spcAft>
              <a:buClrTx/>
              <a:buFontTx/>
              <a:buNone/>
            </a:pPr>
            <a:r>
              <a:rPr lang="it-IT" altLang="it-IT">
                <a:solidFill>
                  <a:schemeClr val="bg1"/>
                </a:solidFill>
              </a:rPr>
              <a:t>generali sull’ordinamento dei cicli scolastici</a:t>
            </a:r>
          </a:p>
          <a:p>
            <a:pPr eaLnBrk="1" hangingPunct="1">
              <a:spcBef>
                <a:spcPct val="0"/>
              </a:spcBef>
              <a:spcAft>
                <a:spcPct val="0"/>
              </a:spcAft>
              <a:buClrTx/>
              <a:buFontTx/>
              <a:buNone/>
            </a:pPr>
            <a:r>
              <a:rPr lang="it-IT" altLang="it-IT">
                <a:solidFill>
                  <a:schemeClr val="bg1"/>
                </a:solidFill>
              </a:rPr>
              <a:t>•il </a:t>
            </a:r>
            <a:r>
              <a:rPr lang="it-IT" altLang="it-IT" b="1">
                <a:solidFill>
                  <a:schemeClr val="bg1"/>
                </a:solidFill>
              </a:rPr>
              <a:t>PDP </a:t>
            </a:r>
            <a:r>
              <a:rPr lang="it-IT" altLang="it-IT">
                <a:solidFill>
                  <a:schemeClr val="bg1"/>
                </a:solidFill>
              </a:rPr>
              <a:t>specifica le misure dispensative e gli strumenti compensativi definiti nella</a:t>
            </a:r>
          </a:p>
          <a:p>
            <a:pPr eaLnBrk="1" hangingPunct="1">
              <a:spcBef>
                <a:spcPct val="0"/>
              </a:spcBef>
              <a:spcAft>
                <a:spcPct val="0"/>
              </a:spcAft>
              <a:buClrTx/>
              <a:buFontTx/>
              <a:buNone/>
            </a:pPr>
            <a:r>
              <a:rPr lang="it-IT" altLang="it-IT">
                <a:solidFill>
                  <a:schemeClr val="bg1"/>
                </a:solidFill>
              </a:rPr>
              <a:t>relazione clinica del neuropsichiatria o dello psicologo esperto dell’età evolutiva.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3316"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13317" name="CasellaDiTesto 4"/>
          <p:cNvSpPr txBox="1">
            <a:spLocks noChangeArrowheads="1"/>
          </p:cNvSpPr>
          <p:nvPr/>
        </p:nvSpPr>
        <p:spPr bwMode="auto">
          <a:xfrm>
            <a:off x="539750" y="981075"/>
            <a:ext cx="71278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t>PER </a:t>
            </a:r>
            <a:r>
              <a:rPr lang="it-IT" altLang="it-IT" b="1">
                <a:solidFill>
                  <a:schemeClr val="bg1"/>
                </a:solidFill>
              </a:rPr>
              <a:t>CIASCUN STUDENTE IN SITUAZIONE DI SVANTAGGIO Fascia C</a:t>
            </a:r>
          </a:p>
          <a:p>
            <a:pPr eaLnBrk="1" hangingPunct="1">
              <a:spcBef>
                <a:spcPct val="0"/>
              </a:spcBef>
              <a:spcAft>
                <a:spcPct val="0"/>
              </a:spcAft>
              <a:buClrTx/>
              <a:buFontTx/>
              <a:buNone/>
            </a:pPr>
            <a:r>
              <a:rPr lang="it-IT" altLang="it-IT">
                <a:solidFill>
                  <a:schemeClr val="bg1"/>
                </a:solidFill>
              </a:rPr>
              <a:t>Il PDP viene redatto nel rispetto delle disposizioni generali sull’ordinamento dei cicli scolastici.</a:t>
            </a:r>
          </a:p>
          <a:p>
            <a:pPr eaLnBrk="1" hangingPunct="1">
              <a:spcBef>
                <a:spcPct val="0"/>
              </a:spcBef>
              <a:spcAft>
                <a:spcPct val="0"/>
              </a:spcAft>
              <a:buClrTx/>
              <a:buFontTx/>
              <a:buNone/>
            </a:pPr>
            <a:r>
              <a:rPr lang="it-IT" altLang="it-IT">
                <a:solidFill>
                  <a:schemeClr val="bg1"/>
                </a:solidFill>
              </a:rPr>
              <a:t>Il PDP prevede in particolare:</a:t>
            </a:r>
          </a:p>
          <a:p>
            <a:pPr eaLnBrk="1" hangingPunct="1">
              <a:spcBef>
                <a:spcPct val="0"/>
              </a:spcBef>
              <a:spcAft>
                <a:spcPct val="0"/>
              </a:spcAft>
              <a:buClrTx/>
              <a:buFontTx/>
              <a:buNone/>
            </a:pPr>
            <a:r>
              <a:rPr lang="it-IT" altLang="it-IT">
                <a:solidFill>
                  <a:schemeClr val="bg1"/>
                </a:solidFill>
              </a:rPr>
              <a:t>•gli obiettivi specifici di apprendimento adeguati alle effettive capacità dello studente, al fine di consentire lo sviluppo delle potenzialità e la piena partecipazione dello studente;</a:t>
            </a:r>
          </a:p>
          <a:p>
            <a:pPr eaLnBrk="1" hangingPunct="1">
              <a:spcBef>
                <a:spcPct val="0"/>
              </a:spcBef>
              <a:spcAft>
                <a:spcPct val="0"/>
              </a:spcAft>
              <a:buClrTx/>
              <a:buFontTx/>
              <a:buNone/>
            </a:pPr>
            <a:r>
              <a:rPr lang="it-IT" altLang="it-IT">
                <a:solidFill>
                  <a:schemeClr val="bg1"/>
                </a:solidFill>
              </a:rPr>
              <a:t>•gli interventi volti a favorire il superamento delle situazioni di svantaggio, nonché la prevenzione dell’abbandono scolastico, in collaborazione con i servizi sociali o con le</a:t>
            </a:r>
          </a:p>
          <a:p>
            <a:pPr eaLnBrk="1" hangingPunct="1">
              <a:spcBef>
                <a:spcPct val="0"/>
              </a:spcBef>
              <a:spcAft>
                <a:spcPct val="0"/>
              </a:spcAft>
              <a:buClrTx/>
              <a:buFontTx/>
              <a:buNone/>
            </a:pPr>
            <a:r>
              <a:rPr lang="it-IT" altLang="it-IT">
                <a:solidFill>
                  <a:schemeClr val="bg1"/>
                </a:solidFill>
              </a:rPr>
              <a:t>realtà educative e formative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4340" name="CasellaDiTesto 3"/>
          <p:cNvSpPr txBox="1">
            <a:spLocks noChangeArrowheads="1"/>
          </p:cNvSpPr>
          <p:nvPr/>
        </p:nvSpPr>
        <p:spPr bwMode="auto">
          <a:xfrm>
            <a:off x="539750" y="649288"/>
            <a:ext cx="68405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DOCUMENTAZIONE</a:t>
            </a:r>
          </a:p>
          <a:p>
            <a:pPr algn="ctr" eaLnBrk="1" hangingPunct="1">
              <a:spcBef>
                <a:spcPct val="0"/>
              </a:spcBef>
              <a:spcAft>
                <a:spcPct val="0"/>
              </a:spcAft>
              <a:buClrTx/>
              <a:buFontTx/>
              <a:buNone/>
            </a:pPr>
            <a:endParaRPr lang="it-IT" altLang="it-IT" b="1">
              <a:solidFill>
                <a:schemeClr val="bg1"/>
              </a:solidFill>
            </a:endParaRPr>
          </a:p>
          <a:p>
            <a:pPr algn="ctr" eaLnBrk="1" hangingPunct="1">
              <a:spcBef>
                <a:spcPct val="0"/>
              </a:spcBef>
              <a:spcAft>
                <a:spcPct val="0"/>
              </a:spcAft>
              <a:buClrTx/>
              <a:buFontTx/>
              <a:buNone/>
            </a:pPr>
            <a:r>
              <a:rPr lang="it-IT" altLang="it-IT" b="1">
                <a:solidFill>
                  <a:schemeClr val="bg1"/>
                </a:solidFill>
              </a:rPr>
              <a:t>PER GLI STUDENTI IN SITUAZIONE DI SVANTAGGIO ( Fascia C )</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La documentazione comprende:</a:t>
            </a:r>
          </a:p>
          <a:p>
            <a:pPr eaLnBrk="1" hangingPunct="1">
              <a:spcBef>
                <a:spcPct val="0"/>
              </a:spcBef>
              <a:spcAft>
                <a:spcPct val="0"/>
              </a:spcAft>
              <a:buClrTx/>
              <a:buFontTx/>
              <a:buNone/>
            </a:pPr>
            <a:r>
              <a:rPr lang="it-IT" altLang="it-IT">
                <a:solidFill>
                  <a:schemeClr val="bg1"/>
                </a:solidFill>
              </a:rPr>
              <a:t>•Il </a:t>
            </a:r>
            <a:r>
              <a:rPr lang="it-IT" altLang="it-IT" b="1">
                <a:solidFill>
                  <a:schemeClr val="bg1"/>
                </a:solidFill>
              </a:rPr>
              <a:t>parere </a:t>
            </a:r>
            <a:r>
              <a:rPr lang="it-IT" altLang="it-IT">
                <a:solidFill>
                  <a:schemeClr val="bg1"/>
                </a:solidFill>
              </a:rPr>
              <a:t>di uno specialista in psicologia o neuropsichiatria e della famiglia in merito</a:t>
            </a:r>
          </a:p>
          <a:p>
            <a:pPr eaLnBrk="1" hangingPunct="1">
              <a:spcBef>
                <a:spcPct val="0"/>
              </a:spcBef>
              <a:spcAft>
                <a:spcPct val="0"/>
              </a:spcAft>
              <a:buClrTx/>
              <a:buFontTx/>
              <a:buNone/>
            </a:pPr>
            <a:r>
              <a:rPr lang="it-IT" altLang="it-IT">
                <a:solidFill>
                  <a:schemeClr val="bg1"/>
                </a:solidFill>
              </a:rPr>
              <a:t>all’opportunità di istituire un percorso personalizzato. Si sottolinea che la richiesta di parere dello specialista, previo accordo con la famiglia dello studente, è a carico della scuola che può attivare una consulenza ad hoc o avvalersi dello specialista presente nella scuola stessa. Per evitare che crei una nuova tipologia di disabilità certificata permanente ma si consenta invece di riconoscere la natura del bisogno educativo rilevato dai docenti.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5364" name="CasellaDiTesto 2"/>
          <p:cNvSpPr txBox="1">
            <a:spLocks noChangeArrowheads="1"/>
          </p:cNvSpPr>
          <p:nvPr/>
        </p:nvSpPr>
        <p:spPr bwMode="auto">
          <a:xfrm>
            <a:off x="755650" y="765175"/>
            <a:ext cx="6264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endParaRPr lang="it-IT" altLang="it-IT" sz="2400">
              <a:solidFill>
                <a:schemeClr val="bg1"/>
              </a:solidFill>
            </a:endParaRPr>
          </a:p>
        </p:txBody>
      </p:sp>
      <p:sp>
        <p:nvSpPr>
          <p:cNvPr id="15365" name="CasellaDiTesto 4"/>
          <p:cNvSpPr txBox="1">
            <a:spLocks noChangeArrowheads="1"/>
          </p:cNvSpPr>
          <p:nvPr/>
        </p:nvSpPr>
        <p:spPr bwMode="auto">
          <a:xfrm>
            <a:off x="755650" y="981075"/>
            <a:ext cx="6264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Fascia C</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Inoltre, il docente referente per ogni </a:t>
            </a:r>
            <a:r>
              <a:rPr lang="it-IT" altLang="it-IT" b="1">
                <a:solidFill>
                  <a:schemeClr val="bg1"/>
                </a:solidFill>
              </a:rPr>
              <a:t>studente con svantaggio, per cui il consiglio di classe abbia deciso un percorso personalizzato</a:t>
            </a:r>
            <a:r>
              <a:rPr lang="it-IT" altLang="it-IT">
                <a:solidFill>
                  <a:schemeClr val="bg1"/>
                </a:solidFill>
              </a:rPr>
              <a:t>, redige un PDP concordato fra tutti i docenti ed eventuali altri operatori, con la definizione del </a:t>
            </a:r>
            <a:r>
              <a:rPr lang="it-IT" altLang="it-IT" b="1">
                <a:solidFill>
                  <a:schemeClr val="bg1"/>
                </a:solidFill>
              </a:rPr>
              <a:t>periodo di attivazione.</a:t>
            </a: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6388" name="CasellaDiTesto 3"/>
          <p:cNvSpPr txBox="1">
            <a:spLocks noChangeArrowheads="1"/>
          </p:cNvSpPr>
          <p:nvPr/>
        </p:nvSpPr>
        <p:spPr bwMode="auto">
          <a:xfrm>
            <a:off x="971550" y="1196975"/>
            <a:ext cx="6264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COSA DEVE FARE LA SCUOLA?</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Il consiglio di classe </a:t>
            </a:r>
            <a:r>
              <a:rPr lang="it-IT" altLang="it-IT" b="1">
                <a:solidFill>
                  <a:schemeClr val="bg1"/>
                </a:solidFill>
              </a:rPr>
              <a:t>individua gli studenti con Bisogni Educativi Speciali </a:t>
            </a:r>
            <a:r>
              <a:rPr lang="it-IT" altLang="it-IT">
                <a:solidFill>
                  <a:schemeClr val="bg1"/>
                </a:solidFill>
              </a:rPr>
              <a:t>attraverso:</a:t>
            </a:r>
          </a:p>
          <a:p>
            <a:pPr eaLnBrk="1" hangingPunct="1">
              <a:spcBef>
                <a:spcPct val="0"/>
              </a:spcBef>
              <a:spcAft>
                <a:spcPct val="0"/>
              </a:spcAft>
              <a:buClrTx/>
              <a:buFontTx/>
              <a:buNone/>
            </a:pPr>
            <a:r>
              <a:rPr lang="it-IT" altLang="it-IT">
                <a:solidFill>
                  <a:schemeClr val="bg1"/>
                </a:solidFill>
              </a:rPr>
              <a:t>•la documentazione in possesso della scuola o fornita dalla famiglia o dall’istituzione scolastica e</a:t>
            </a:r>
          </a:p>
          <a:p>
            <a:pPr eaLnBrk="1" hangingPunct="1">
              <a:spcBef>
                <a:spcPct val="0"/>
              </a:spcBef>
              <a:spcAft>
                <a:spcPct val="0"/>
              </a:spcAft>
              <a:buClrTx/>
              <a:buFontTx/>
              <a:buNone/>
            </a:pPr>
            <a:r>
              <a:rPr lang="it-IT" altLang="it-IT">
                <a:solidFill>
                  <a:schemeClr val="bg1"/>
                </a:solidFill>
              </a:rPr>
              <a:t>formativa di provenienza o da figure professionali che seguono lo studente e la famiglia stessa</a:t>
            </a:r>
          </a:p>
          <a:p>
            <a:pPr eaLnBrk="1" hangingPunct="1">
              <a:spcBef>
                <a:spcPct val="0"/>
              </a:spcBef>
              <a:spcAft>
                <a:spcPct val="0"/>
              </a:spcAft>
              <a:buClrTx/>
              <a:buFontTx/>
              <a:buNone/>
            </a:pPr>
            <a:r>
              <a:rPr lang="it-IT" altLang="it-IT">
                <a:solidFill>
                  <a:schemeClr val="bg1"/>
                </a:solidFill>
              </a:rPr>
              <a:t>(fascia A e B)</a:t>
            </a:r>
          </a:p>
          <a:p>
            <a:pPr eaLnBrk="1" hangingPunct="1">
              <a:spcBef>
                <a:spcPct val="0"/>
              </a:spcBef>
              <a:spcAft>
                <a:spcPct val="0"/>
              </a:spcAft>
              <a:buClrTx/>
              <a:buFontTx/>
              <a:buNone/>
            </a:pPr>
            <a:r>
              <a:rPr lang="it-IT" altLang="it-IT">
                <a:solidFill>
                  <a:schemeClr val="bg1"/>
                </a:solidFill>
              </a:rPr>
              <a:t>•il parere di un professionista (psicologo o neuropsichiatra) consultato direttamente dalla scuola (fascia 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asellaDiTesto 1"/>
          <p:cNvSpPr txBox="1">
            <a:spLocks noChangeArrowheads="1"/>
          </p:cNvSpPr>
          <p:nvPr/>
        </p:nvSpPr>
        <p:spPr bwMode="auto">
          <a:xfrm>
            <a:off x="684213" y="908050"/>
            <a:ext cx="619125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sz="2000" b="1">
                <a:solidFill>
                  <a:schemeClr val="bg1"/>
                </a:solidFill>
              </a:rPr>
              <a:t>IL CONSIGLIO DI CLASSE</a:t>
            </a:r>
          </a:p>
          <a:p>
            <a:pPr algn="ctr" eaLnBrk="1" hangingPunct="1">
              <a:spcBef>
                <a:spcPct val="0"/>
              </a:spcBef>
              <a:spcAft>
                <a:spcPct val="0"/>
              </a:spcAft>
              <a:buClrTx/>
              <a:buFontTx/>
              <a:buNone/>
            </a:pPr>
            <a:endParaRPr lang="it-IT" altLang="it-IT" sz="2000" b="1">
              <a:solidFill>
                <a:schemeClr val="bg1"/>
              </a:solidFill>
            </a:endParaRPr>
          </a:p>
          <a:p>
            <a:pPr eaLnBrk="1" hangingPunct="1">
              <a:spcBef>
                <a:spcPct val="0"/>
              </a:spcBef>
              <a:spcAft>
                <a:spcPct val="0"/>
              </a:spcAft>
              <a:buClrTx/>
              <a:buFontTx/>
              <a:buNone/>
            </a:pPr>
            <a:r>
              <a:rPr lang="it-IT" altLang="it-IT" sz="2000">
                <a:solidFill>
                  <a:schemeClr val="bg1"/>
                </a:solidFill>
              </a:rPr>
              <a:t>Per ciascuno studente con BES, il consiglio di classe </a:t>
            </a:r>
            <a:r>
              <a:rPr lang="it-IT" altLang="it-IT" sz="2000" b="1">
                <a:solidFill>
                  <a:schemeClr val="bg1"/>
                </a:solidFill>
              </a:rPr>
              <a:t>individua</a:t>
            </a:r>
            <a:r>
              <a:rPr lang="it-IT" altLang="it-IT" sz="2000">
                <a:solidFill>
                  <a:schemeClr val="bg1"/>
                </a:solidFill>
              </a:rPr>
              <a:t>, nell’ambito dei docenti del consiglio stesso, </a:t>
            </a:r>
            <a:r>
              <a:rPr lang="it-IT" altLang="it-IT" sz="2000" b="1">
                <a:solidFill>
                  <a:schemeClr val="bg1"/>
                </a:solidFill>
              </a:rPr>
              <a:t>un docente referente, </a:t>
            </a:r>
            <a:r>
              <a:rPr lang="it-IT" altLang="it-IT" sz="2000">
                <a:solidFill>
                  <a:schemeClr val="bg1"/>
                </a:solidFill>
              </a:rPr>
              <a:t>di solito il coordinatore di classe, che provvede all’elaborazione della proposta del PEI ( fascia A, in stretta collaborazione con il docente di sostegno ) e del PDP ( fascia B e C ), da sottoporre, per l’approvazione, al consiglio di classe.</a:t>
            </a:r>
          </a:p>
          <a:p>
            <a:pPr eaLnBrk="1" hangingPunct="1">
              <a:spcBef>
                <a:spcPct val="0"/>
              </a:spcBef>
              <a:spcAft>
                <a:spcPct val="0"/>
              </a:spcAft>
              <a:buClrTx/>
              <a:buFontTx/>
              <a:buNone/>
            </a:pPr>
            <a:r>
              <a:rPr lang="it-IT" altLang="it-IT" sz="2000">
                <a:solidFill>
                  <a:schemeClr val="bg1"/>
                </a:solidFill>
              </a:rPr>
              <a:t>•All’attuazione delle misure e degli interventi previsti nei PEI e PDP, approvati dal consiglio di classe, provvedono tutti i docenti della classe, nonché il docente referente.</a:t>
            </a: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8436" name="CasellaDiTesto 2"/>
          <p:cNvSpPr txBox="1">
            <a:spLocks noChangeArrowheads="1"/>
          </p:cNvSpPr>
          <p:nvPr/>
        </p:nvSpPr>
        <p:spPr bwMode="auto">
          <a:xfrm>
            <a:off x="1403350" y="981075"/>
            <a:ext cx="57610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lnSpc>
                <a:spcPct val="80000"/>
              </a:lnSpc>
              <a:spcBef>
                <a:spcPct val="0"/>
              </a:spcBef>
              <a:spcAft>
                <a:spcPct val="0"/>
              </a:spcAft>
              <a:buClrTx/>
              <a:buFontTx/>
              <a:buNone/>
            </a:pPr>
            <a:r>
              <a:rPr lang="it-IT" altLang="it-IT"/>
              <a:t>i </a:t>
            </a:r>
            <a:endParaRPr lang="it-IT" altLang="it-IT" sz="2400" b="1">
              <a:solidFill>
                <a:schemeClr val="bg1"/>
              </a:solidFill>
            </a:endParaRPr>
          </a:p>
          <a:p>
            <a:pPr eaLnBrk="1" hangingPunct="1">
              <a:spcBef>
                <a:spcPct val="0"/>
              </a:spcBef>
              <a:spcAft>
                <a:spcPct val="0"/>
              </a:spcAft>
              <a:buClrTx/>
              <a:buFontTx/>
              <a:buNone/>
            </a:pPr>
            <a:endParaRPr lang="it-IT" altLang="it-IT"/>
          </a:p>
        </p:txBody>
      </p:sp>
      <p:sp>
        <p:nvSpPr>
          <p:cNvPr id="18437" name="CasellaDiTesto 4"/>
          <p:cNvSpPr txBox="1">
            <a:spLocks noChangeArrowheads="1"/>
          </p:cNvSpPr>
          <p:nvPr/>
        </p:nvSpPr>
        <p:spPr bwMode="auto">
          <a:xfrm>
            <a:off x="611188" y="404813"/>
            <a:ext cx="66976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t>IL </a:t>
            </a:r>
            <a:r>
              <a:rPr lang="it-IT" altLang="it-IT" b="1">
                <a:solidFill>
                  <a:schemeClr val="bg1"/>
                </a:solidFill>
              </a:rPr>
              <a:t>CONSIGLIO DI CLASSE</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Il consiglio di classe </a:t>
            </a:r>
            <a:r>
              <a:rPr lang="it-IT" altLang="it-IT" b="1">
                <a:solidFill>
                  <a:schemeClr val="bg1"/>
                </a:solidFill>
              </a:rPr>
              <a:t>garantisce l’integrazione e l’inclusione degli studenti con BES nel gruppo classe:</a:t>
            </a:r>
          </a:p>
          <a:p>
            <a:pPr eaLnBrk="1" hangingPunct="1">
              <a:spcBef>
                <a:spcPct val="0"/>
              </a:spcBef>
              <a:spcAft>
                <a:spcPct val="0"/>
              </a:spcAft>
              <a:buClrTx/>
              <a:buFontTx/>
              <a:buNone/>
            </a:pPr>
            <a:r>
              <a:rPr lang="it-IT" altLang="it-IT">
                <a:solidFill>
                  <a:schemeClr val="bg1"/>
                </a:solidFill>
              </a:rPr>
              <a:t>•pone l’attenzione, non alla copertura oraria, ma al </a:t>
            </a:r>
            <a:r>
              <a:rPr lang="it-IT" altLang="it-IT" b="1">
                <a:solidFill>
                  <a:schemeClr val="bg1"/>
                </a:solidFill>
              </a:rPr>
              <a:t>progetto vita, </a:t>
            </a:r>
            <a:r>
              <a:rPr lang="it-IT" altLang="it-IT">
                <a:solidFill>
                  <a:schemeClr val="bg1"/>
                </a:solidFill>
              </a:rPr>
              <a:t>pensato e costruito da tutti i</a:t>
            </a:r>
          </a:p>
          <a:p>
            <a:pPr eaLnBrk="1" hangingPunct="1">
              <a:spcBef>
                <a:spcPct val="0"/>
              </a:spcBef>
              <a:spcAft>
                <a:spcPct val="0"/>
              </a:spcAft>
              <a:buClrTx/>
              <a:buFontTx/>
              <a:buNone/>
            </a:pPr>
            <a:r>
              <a:rPr lang="it-IT" altLang="it-IT">
                <a:solidFill>
                  <a:schemeClr val="bg1"/>
                </a:solidFill>
              </a:rPr>
              <a:t>docenti e non solo dal docente referente, individuando i tempi necessari alla progettazione</a:t>
            </a:r>
          </a:p>
          <a:p>
            <a:pPr eaLnBrk="1" hangingPunct="1">
              <a:spcBef>
                <a:spcPct val="0"/>
              </a:spcBef>
              <a:spcAft>
                <a:spcPct val="0"/>
              </a:spcAft>
              <a:buClrTx/>
              <a:buFontTx/>
              <a:buNone/>
            </a:pPr>
            <a:r>
              <a:rPr lang="it-IT" altLang="it-IT">
                <a:solidFill>
                  <a:schemeClr val="bg1"/>
                </a:solidFill>
              </a:rPr>
              <a:t>comune;</a:t>
            </a:r>
          </a:p>
          <a:p>
            <a:pPr eaLnBrk="1" hangingPunct="1">
              <a:spcBef>
                <a:spcPct val="0"/>
              </a:spcBef>
              <a:spcAft>
                <a:spcPct val="0"/>
              </a:spcAft>
              <a:buClrTx/>
              <a:buFontTx/>
              <a:buNone/>
            </a:pPr>
            <a:r>
              <a:rPr lang="it-IT" altLang="it-IT">
                <a:solidFill>
                  <a:schemeClr val="bg1"/>
                </a:solidFill>
              </a:rPr>
              <a:t>•utilizza sempre più gli insegnanti specializzati nell’allestimento di una didattica d’aula inclusiva,</a:t>
            </a:r>
          </a:p>
          <a:p>
            <a:pPr eaLnBrk="1" hangingPunct="1">
              <a:spcBef>
                <a:spcPct val="0"/>
              </a:spcBef>
              <a:spcAft>
                <a:spcPct val="0"/>
              </a:spcAft>
              <a:buClrTx/>
              <a:buFontTx/>
              <a:buNone/>
            </a:pPr>
            <a:r>
              <a:rPr lang="it-IT" altLang="it-IT">
                <a:solidFill>
                  <a:schemeClr val="bg1"/>
                </a:solidFill>
              </a:rPr>
              <a:t>valorizzando la </a:t>
            </a:r>
            <a:r>
              <a:rPr lang="it-IT" altLang="it-IT" b="1">
                <a:solidFill>
                  <a:schemeClr val="bg1"/>
                </a:solidFill>
              </a:rPr>
              <a:t>contitolarità </a:t>
            </a:r>
            <a:r>
              <a:rPr lang="it-IT" altLang="it-IT">
                <a:solidFill>
                  <a:schemeClr val="bg1"/>
                </a:solidFill>
              </a:rPr>
              <a:t>e la progettazione delle attività;</a:t>
            </a:r>
          </a:p>
          <a:p>
            <a:pPr eaLnBrk="1" hangingPunct="1">
              <a:spcBef>
                <a:spcPct val="0"/>
              </a:spcBef>
              <a:spcAft>
                <a:spcPct val="0"/>
              </a:spcAft>
              <a:buClrTx/>
              <a:buFontTx/>
              <a:buNone/>
            </a:pPr>
            <a:r>
              <a:rPr lang="it-IT" altLang="it-IT">
                <a:solidFill>
                  <a:schemeClr val="bg1"/>
                </a:solidFill>
              </a:rPr>
              <a:t>•concorda il </a:t>
            </a:r>
            <a:r>
              <a:rPr lang="it-IT" altLang="it-IT" b="1">
                <a:solidFill>
                  <a:schemeClr val="bg1"/>
                </a:solidFill>
              </a:rPr>
              <a:t>grado di individualizzazione /personalizzazione </a:t>
            </a:r>
            <a:r>
              <a:rPr lang="it-IT" altLang="it-IT">
                <a:solidFill>
                  <a:schemeClr val="bg1"/>
                </a:solidFill>
              </a:rPr>
              <a:t>(adattamenti didattici in aula, interventi personalizzati in aula e fuori, personalizzazioni del percorso scolastico) e il raccordo con il programma comune.</a:t>
            </a:r>
          </a:p>
          <a:p>
            <a:pPr eaLnBrk="1" hangingPunct="1">
              <a:spcBef>
                <a:spcPct val="0"/>
              </a:spcBef>
              <a:spcAft>
                <a:spcPct val="0"/>
              </a:spcAft>
              <a:buClrTx/>
              <a:buFontTx/>
              <a:buNone/>
            </a:pP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9460" name="CasellaDiTesto 3"/>
          <p:cNvSpPr txBox="1">
            <a:spLocks noChangeArrowheads="1"/>
          </p:cNvSpPr>
          <p:nvPr/>
        </p:nvSpPr>
        <p:spPr bwMode="auto">
          <a:xfrm>
            <a:off x="611188" y="620713"/>
            <a:ext cx="69135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endParaRPr>
          </a:p>
          <a:p>
            <a:pPr algn="ctr" eaLnBrk="1" hangingPunct="1">
              <a:spcBef>
                <a:spcPct val="0"/>
              </a:spcBef>
              <a:spcAft>
                <a:spcPct val="0"/>
              </a:spcAft>
              <a:buClrTx/>
              <a:buFont typeface="Wingdings 2" panose="05020102010507070707" pitchFamily="18" charset="2"/>
              <a:buNone/>
            </a:pPr>
            <a:r>
              <a:rPr lang="it-IT" altLang="it-IT" b="1"/>
              <a:t>IL </a:t>
            </a:r>
            <a:r>
              <a:rPr lang="it-IT" altLang="it-IT" b="1">
                <a:solidFill>
                  <a:schemeClr val="bg1"/>
                </a:solidFill>
              </a:rPr>
              <a:t>CONSIGLIO DI CLASSE</a:t>
            </a:r>
          </a:p>
          <a:p>
            <a:pPr eaLnBrk="1" hangingPunct="1">
              <a:spcBef>
                <a:spcPct val="0"/>
              </a:spcBef>
              <a:spcAft>
                <a:spcPct val="0"/>
              </a:spcAft>
              <a:buClrTx/>
              <a:buFontTx/>
              <a:buNone/>
            </a:pP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•adotta strategie di organizzazione delle attività in aula, modalità di trasmissione – elaborazione dei saperi, metodi di lavoro, modalità di verifica e valutazione, che consentano la </a:t>
            </a:r>
            <a:r>
              <a:rPr lang="it-IT" altLang="it-IT" b="1">
                <a:solidFill>
                  <a:schemeClr val="bg1"/>
                </a:solidFill>
              </a:rPr>
              <a:t>partecipazione di tutti gli studenti della classe</a:t>
            </a:r>
            <a:r>
              <a:rPr lang="it-IT" altLang="it-IT">
                <a:solidFill>
                  <a:schemeClr val="bg1"/>
                </a:solidFill>
              </a:rPr>
              <a:t>, anche se in misura diversa;</a:t>
            </a:r>
          </a:p>
          <a:p>
            <a:pPr eaLnBrk="1" hangingPunct="1">
              <a:spcBef>
                <a:spcPct val="0"/>
              </a:spcBef>
              <a:spcAft>
                <a:spcPct val="0"/>
              </a:spcAft>
              <a:buClrTx/>
              <a:buFontTx/>
              <a:buNone/>
            </a:pPr>
            <a:r>
              <a:rPr lang="it-IT" altLang="it-IT">
                <a:solidFill>
                  <a:schemeClr val="bg1"/>
                </a:solidFill>
              </a:rPr>
              <a:t>•individua le modalità di </a:t>
            </a:r>
            <a:r>
              <a:rPr lang="it-IT" altLang="it-IT" b="1">
                <a:solidFill>
                  <a:schemeClr val="bg1"/>
                </a:solidFill>
              </a:rPr>
              <a:t>comunicazione e condivisione </a:t>
            </a:r>
            <a:r>
              <a:rPr lang="it-IT" altLang="it-IT">
                <a:solidFill>
                  <a:schemeClr val="bg1"/>
                </a:solidFill>
              </a:rPr>
              <a:t>possibile dei percorsi attivati per gli studenti con BES con gli studenti stessi e le loro famiglie;</a:t>
            </a:r>
          </a:p>
          <a:p>
            <a:pPr eaLnBrk="1" hangingPunct="1">
              <a:spcBef>
                <a:spcPct val="0"/>
              </a:spcBef>
              <a:spcAft>
                <a:spcPct val="0"/>
              </a:spcAft>
              <a:buClrTx/>
              <a:buFontTx/>
              <a:buNone/>
            </a:pPr>
            <a:r>
              <a:rPr lang="it-IT" altLang="it-IT">
                <a:solidFill>
                  <a:schemeClr val="bg1"/>
                </a:solidFill>
              </a:rPr>
              <a:t>•promuove la </a:t>
            </a:r>
            <a:r>
              <a:rPr lang="it-IT" altLang="it-IT" b="1">
                <a:solidFill>
                  <a:schemeClr val="bg1"/>
                </a:solidFill>
              </a:rPr>
              <a:t>corresponsabilità di tutti gli studenti della classe </a:t>
            </a:r>
            <a:r>
              <a:rPr lang="it-IT" altLang="it-IT">
                <a:solidFill>
                  <a:schemeClr val="bg1"/>
                </a:solidFill>
              </a:rPr>
              <a:t>alla partecipazione, valorizzazione</a:t>
            </a:r>
          </a:p>
          <a:p>
            <a:pPr eaLnBrk="1" hangingPunct="1">
              <a:spcBef>
                <a:spcPct val="0"/>
              </a:spcBef>
              <a:spcAft>
                <a:spcPct val="0"/>
              </a:spcAft>
              <a:buClrTx/>
              <a:buFontTx/>
              <a:buNone/>
            </a:pPr>
            <a:r>
              <a:rPr lang="it-IT" altLang="it-IT">
                <a:solidFill>
                  <a:schemeClr val="bg1"/>
                </a:solidFill>
              </a:rPr>
              <a:t>e integrazione di ciascuno e favorisce la comprensione degli interventi personalizzati anche nei</a:t>
            </a:r>
          </a:p>
          <a:p>
            <a:pPr eaLnBrk="1" hangingPunct="1">
              <a:spcBef>
                <a:spcPct val="0"/>
              </a:spcBef>
              <a:spcAft>
                <a:spcPct val="0"/>
              </a:spcAft>
              <a:buClrTx/>
              <a:buFontTx/>
              <a:buNone/>
            </a:pPr>
            <a:r>
              <a:rPr lang="it-IT" altLang="it-IT">
                <a:solidFill>
                  <a:schemeClr val="bg1"/>
                </a:solidFill>
              </a:rPr>
              <a:t>momenti di verifica e valutazione.</a:t>
            </a:r>
          </a:p>
          <a:p>
            <a:pPr eaLnBrk="1" hangingPunct="1">
              <a:spcBef>
                <a:spcPct val="0"/>
              </a:spcBef>
              <a:spcAft>
                <a:spcPct val="0"/>
              </a:spcAft>
              <a:buClrTx/>
              <a:buFontTx/>
              <a:buNone/>
            </a:pPr>
            <a:endParaRPr lang="it-IT" alt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0484"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048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0486" name="CasellaDiTesto 2"/>
          <p:cNvSpPr txBox="1">
            <a:spLocks noChangeArrowheads="1"/>
          </p:cNvSpPr>
          <p:nvPr/>
        </p:nvSpPr>
        <p:spPr bwMode="auto">
          <a:xfrm>
            <a:off x="611188" y="908050"/>
            <a:ext cx="61928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 COSA DEVE FARE IL DIRIGENTE SCOLASTICO</a:t>
            </a:r>
          </a:p>
          <a:p>
            <a:pPr>
              <a:spcBef>
                <a:spcPct val="0"/>
              </a:spcBef>
              <a:spcAft>
                <a:spcPct val="0"/>
              </a:spcAft>
              <a:buClrTx/>
              <a:buFontTx/>
              <a:buNone/>
            </a:pPr>
            <a:endParaRPr lang="it-IT" altLang="it-IT" b="1">
              <a:solidFill>
                <a:schemeClr val="bg1"/>
              </a:solidFill>
              <a:latin typeface="Arial" panose="020B0604020202020204" pitchFamily="34" charset="0"/>
            </a:endParaRPr>
          </a:p>
          <a:p>
            <a:pPr>
              <a:spcBef>
                <a:spcPct val="0"/>
              </a:spcBef>
              <a:spcAft>
                <a:spcPct val="0"/>
              </a:spcAft>
              <a:buClrTx/>
              <a:buFontTx/>
              <a:buNone/>
            </a:pPr>
            <a:r>
              <a:rPr lang="it-IT" altLang="it-IT">
                <a:solidFill>
                  <a:schemeClr val="bg1"/>
                </a:solidFill>
                <a:latin typeface="Arial" panose="020B0604020202020204" pitchFamily="34" charset="0"/>
              </a:rPr>
              <a:t>Il Dirigente scolastico, nella logica dell’autonomia riconosciuta alle istituzioni scolastiche, è il garante delle</a:t>
            </a:r>
          </a:p>
          <a:p>
            <a:pPr>
              <a:spcBef>
                <a:spcPct val="0"/>
              </a:spcBef>
              <a:spcAft>
                <a:spcPct val="0"/>
              </a:spcAft>
              <a:buClrTx/>
              <a:buFontTx/>
              <a:buNone/>
            </a:pPr>
            <a:r>
              <a:rPr lang="it-IT" altLang="it-IT">
                <a:solidFill>
                  <a:schemeClr val="bg1"/>
                </a:solidFill>
                <a:latin typeface="Arial" panose="020B0604020202020204" pitchFamily="34" charset="0"/>
              </a:rPr>
              <a:t>opportunità formative offerte e dei servizi erogati ed è colui che attiva ogni possibile iniziativa affinché il</a:t>
            </a:r>
          </a:p>
          <a:p>
            <a:pPr>
              <a:spcBef>
                <a:spcPct val="0"/>
              </a:spcBef>
              <a:spcAft>
                <a:spcPct val="0"/>
              </a:spcAft>
              <a:buClrTx/>
              <a:buFontTx/>
              <a:buNone/>
            </a:pPr>
            <a:r>
              <a:rPr lang="it-IT" altLang="it-IT">
                <a:solidFill>
                  <a:schemeClr val="bg1"/>
                </a:solidFill>
                <a:latin typeface="Arial" panose="020B0604020202020204" pitchFamily="34" charset="0"/>
              </a:rPr>
              <a:t>diritto allo studio di tutti e di ciascuno si realizzi.</a:t>
            </a:r>
          </a:p>
          <a:p>
            <a:pPr>
              <a:spcBef>
                <a:spcPct val="0"/>
              </a:spcBef>
              <a:spcAft>
                <a:spcPct val="0"/>
              </a:spcAft>
              <a:buClrTx/>
              <a:buFontTx/>
              <a:buNone/>
            </a:pPr>
            <a:r>
              <a:rPr lang="it-IT" altLang="it-IT">
                <a:solidFill>
                  <a:schemeClr val="bg1"/>
                </a:solidFill>
                <a:latin typeface="Arial" panose="020B0604020202020204" pitchFamily="34" charset="0"/>
              </a:rPr>
              <a:t>Sulla base dell’autonoma responsabilità nella gestione delle risorse umane della scuola, il Dirigente</a:t>
            </a:r>
          </a:p>
          <a:p>
            <a:pPr>
              <a:spcBef>
                <a:spcPct val="0"/>
              </a:spcBef>
              <a:spcAft>
                <a:spcPct val="0"/>
              </a:spcAft>
              <a:buClrTx/>
              <a:buFontTx/>
              <a:buNone/>
            </a:pPr>
            <a:r>
              <a:rPr lang="it-IT" altLang="it-IT">
                <a:solidFill>
                  <a:schemeClr val="bg1"/>
                </a:solidFill>
                <a:latin typeface="Arial" panose="020B0604020202020204" pitchFamily="34" charset="0"/>
              </a:rPr>
              <a:t>scolastico potrà valutare l’opportunità di assegnare docenti curricolari con competenza nei BES in classi ove</a:t>
            </a:r>
          </a:p>
          <a:p>
            <a:pPr>
              <a:spcBef>
                <a:spcPct val="0"/>
              </a:spcBef>
              <a:spcAft>
                <a:spcPct val="0"/>
              </a:spcAft>
              <a:buClrTx/>
              <a:buFontTx/>
              <a:buNone/>
            </a:pPr>
            <a:r>
              <a:rPr lang="it-IT" altLang="it-IT">
                <a:solidFill>
                  <a:schemeClr val="bg1"/>
                </a:solidFill>
                <a:latin typeface="Arial" panose="020B0604020202020204" pitchFamily="34" charset="0"/>
              </a:rPr>
              <a:t>sono presenti alunni con tale tipologia di disturbi.</a:t>
            </a:r>
          </a:p>
          <a:p>
            <a:pPr>
              <a:spcBef>
                <a:spcPct val="0"/>
              </a:spcBef>
              <a:spcAft>
                <a:spcPct val="0"/>
              </a:spcAft>
              <a:buClrTx/>
              <a:buFontTx/>
              <a:buNone/>
            </a:pPr>
            <a:r>
              <a:rPr lang="it-IT" altLang="it-IT">
                <a:solidFill>
                  <a:schemeClr val="bg1"/>
                </a:solidFill>
                <a:latin typeface="Arial" panose="020B0604020202020204" pitchFamily="34" charset="0"/>
              </a:rPr>
              <a:t>In particolare, il Dirigente:</a:t>
            </a:r>
          </a:p>
          <a:p>
            <a:pPr>
              <a:spcBef>
                <a:spcPct val="0"/>
              </a:spcBef>
              <a:spcAft>
                <a:spcPct val="0"/>
              </a:spcAft>
              <a:buClrTx/>
              <a:buFontTx/>
              <a:buNone/>
            </a:pPr>
            <a:r>
              <a:rPr lang="it-IT" altLang="it-IT">
                <a:solidFill>
                  <a:schemeClr val="bg1"/>
                </a:solidFill>
                <a:latin typeface="Arial" panose="020B0604020202020204" pitchFamily="34" charset="0"/>
              </a:rPr>
              <a:t>• garantisce il raccordo di tutti i soggetti che operano nella scuola con le realtà territoriali (GLI);</a:t>
            </a:r>
          </a:p>
          <a:p>
            <a:pPr>
              <a:spcBef>
                <a:spcPct val="0"/>
              </a:spcBef>
              <a:spcAft>
                <a:spcPct val="0"/>
              </a:spcAft>
              <a:buClrTx/>
              <a:buFontTx/>
              <a:buNone/>
            </a:pPr>
            <a:r>
              <a:rPr lang="it-IT" altLang="it-IT">
                <a:solidFill>
                  <a:schemeClr val="bg1"/>
                </a:solidFill>
                <a:latin typeface="Arial" panose="020B0604020202020204" pitchFamily="34" charset="0"/>
              </a:rPr>
              <a:t>• attiva percorsi di osservazione-raccolta dati sul disagio</a:t>
            </a:r>
          </a:p>
          <a:p>
            <a:pPr>
              <a:spcBef>
                <a:spcPct val="0"/>
              </a:spcBef>
              <a:spcAft>
                <a:spcPct val="0"/>
              </a:spcAft>
              <a:buClrTx/>
              <a:buFontTx/>
              <a:buNone/>
            </a:pPr>
            <a:endParaRPr lang="it-IT" altLang="it-IT">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150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1509"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1510" name="CasellaDiTesto 2"/>
          <p:cNvSpPr txBox="1">
            <a:spLocks noChangeArrowheads="1"/>
          </p:cNvSpPr>
          <p:nvPr/>
        </p:nvSpPr>
        <p:spPr bwMode="auto">
          <a:xfrm>
            <a:off x="755650" y="836613"/>
            <a:ext cx="59039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a:solidFill>
                  <a:schemeClr val="bg1"/>
                </a:solidFill>
                <a:latin typeface="Arial" panose="020B0604020202020204" pitchFamily="34" charset="0"/>
              </a:rPr>
              <a:t>stimola e promuove ogni utile iniziativa finalizzata a rendere operative le indicazioni condivise con</a:t>
            </a:r>
          </a:p>
          <a:p>
            <a:pPr>
              <a:spcBef>
                <a:spcPct val="0"/>
              </a:spcBef>
              <a:spcAft>
                <a:spcPct val="0"/>
              </a:spcAft>
              <a:buClrTx/>
              <a:buFontTx/>
              <a:buNone/>
            </a:pPr>
            <a:r>
              <a:rPr lang="it-IT" altLang="it-IT">
                <a:solidFill>
                  <a:schemeClr val="bg1"/>
                </a:solidFill>
                <a:latin typeface="Arial" panose="020B0604020202020204" pitchFamily="34" charset="0"/>
              </a:rPr>
              <a:t>Organi collegiali e famiglie, e precisamente:</a:t>
            </a:r>
          </a:p>
          <a:p>
            <a:pPr>
              <a:spcBef>
                <a:spcPct val="0"/>
              </a:spcBef>
              <a:spcAft>
                <a:spcPct val="0"/>
              </a:spcAft>
              <a:buClrTx/>
              <a:buFontTx/>
              <a:buNone/>
            </a:pPr>
            <a:r>
              <a:rPr lang="it-IT" altLang="it-IT">
                <a:solidFill>
                  <a:schemeClr val="bg1"/>
                </a:solidFill>
                <a:latin typeface="Arial" panose="020B0604020202020204" pitchFamily="34" charset="0"/>
              </a:rPr>
              <a:t>- attiva interventi preventivi;</a:t>
            </a:r>
          </a:p>
          <a:p>
            <a:pPr>
              <a:spcBef>
                <a:spcPct val="0"/>
              </a:spcBef>
              <a:spcAft>
                <a:spcPct val="0"/>
              </a:spcAft>
              <a:buClrTx/>
              <a:buFontTx/>
              <a:buNone/>
            </a:pPr>
            <a:r>
              <a:rPr lang="it-IT" altLang="it-IT">
                <a:solidFill>
                  <a:schemeClr val="bg1"/>
                </a:solidFill>
                <a:latin typeface="Arial" panose="020B0604020202020204" pitchFamily="34" charset="0"/>
              </a:rPr>
              <a:t>- trasmette alla famiglia apposita comunicazione;</a:t>
            </a:r>
          </a:p>
          <a:p>
            <a:pPr>
              <a:spcBef>
                <a:spcPct val="0"/>
              </a:spcBef>
              <a:spcAft>
                <a:spcPct val="0"/>
              </a:spcAft>
              <a:buClrTx/>
              <a:buFontTx/>
              <a:buNone/>
            </a:pPr>
            <a:r>
              <a:rPr lang="it-IT" altLang="it-IT">
                <a:solidFill>
                  <a:schemeClr val="bg1"/>
                </a:solidFill>
                <a:latin typeface="Arial" panose="020B0604020202020204" pitchFamily="34" charset="0"/>
              </a:rPr>
              <a:t>- riceve la diagnosi consegnata dalla famiglia, la acquisisce al protocollo e la condivide con il</a:t>
            </a:r>
          </a:p>
          <a:p>
            <a:pPr>
              <a:spcBef>
                <a:spcPct val="0"/>
              </a:spcBef>
              <a:spcAft>
                <a:spcPct val="0"/>
              </a:spcAft>
              <a:buClrTx/>
              <a:buFontTx/>
              <a:buNone/>
            </a:pPr>
            <a:r>
              <a:rPr lang="it-IT" altLang="it-IT">
                <a:solidFill>
                  <a:schemeClr val="bg1"/>
                </a:solidFill>
                <a:latin typeface="Arial" panose="020B0604020202020204" pitchFamily="34" charset="0"/>
              </a:rPr>
              <a:t>gruppo docente;</a:t>
            </a:r>
          </a:p>
          <a:p>
            <a:pPr>
              <a:spcBef>
                <a:spcPct val="0"/>
              </a:spcBef>
              <a:spcAft>
                <a:spcPct val="0"/>
              </a:spcAft>
              <a:buClrTx/>
              <a:buFontTx/>
              <a:buNone/>
            </a:pPr>
            <a:r>
              <a:rPr lang="it-IT" altLang="it-IT">
                <a:solidFill>
                  <a:schemeClr val="bg1"/>
                </a:solidFill>
                <a:latin typeface="Arial" panose="020B0604020202020204" pitchFamily="34" charset="0"/>
              </a:rPr>
              <a:t>• promuove attività di formazione/aggiornamento per il conseguimento di competenze specifiche;</a:t>
            </a:r>
          </a:p>
          <a:p>
            <a:pPr>
              <a:spcBef>
                <a:spcPct val="0"/>
              </a:spcBef>
              <a:spcAft>
                <a:spcPct val="0"/>
              </a:spcAft>
              <a:buClrTx/>
              <a:buFontTx/>
              <a:buNone/>
            </a:pPr>
            <a:r>
              <a:rPr lang="it-IT" altLang="it-IT">
                <a:solidFill>
                  <a:schemeClr val="bg1"/>
                </a:solidFill>
                <a:latin typeface="Arial" panose="020B0604020202020204" pitchFamily="34" charset="0"/>
              </a:rPr>
              <a:t>• promuove e valorizza progetti mirati;</a:t>
            </a:r>
          </a:p>
          <a:p>
            <a:pPr>
              <a:spcBef>
                <a:spcPct val="0"/>
              </a:spcBef>
              <a:spcAft>
                <a:spcPct val="0"/>
              </a:spcAft>
              <a:buClrTx/>
              <a:buFontTx/>
              <a:buNone/>
            </a:pPr>
            <a:r>
              <a:rPr lang="it-IT" altLang="it-IT">
                <a:solidFill>
                  <a:schemeClr val="bg1"/>
                </a:solidFill>
                <a:latin typeface="Arial" panose="020B0604020202020204" pitchFamily="34" charset="0"/>
              </a:rPr>
              <a:t>• definisce, su proposta del Collegio dei Docenti, le idonee modalità di documentazione dei percorsi</a:t>
            </a:r>
          </a:p>
          <a:p>
            <a:pPr>
              <a:spcBef>
                <a:spcPct val="0"/>
              </a:spcBef>
              <a:spcAft>
                <a:spcPct val="0"/>
              </a:spcAft>
              <a:buClrTx/>
              <a:buFontTx/>
              <a:buNone/>
            </a:pPr>
            <a:r>
              <a:rPr lang="it-IT" altLang="it-IT">
                <a:solidFill>
                  <a:schemeClr val="bg1"/>
                </a:solidFill>
                <a:latin typeface="Arial" panose="020B0604020202020204" pitchFamily="34" charset="0"/>
              </a:rPr>
              <a:t>didattici individualizzati e personalizzati di alunni e studenti BES;</a:t>
            </a: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410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410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 name="CasellaDiTesto 1"/>
          <p:cNvSpPr txBox="1"/>
          <p:nvPr/>
        </p:nvSpPr>
        <p:spPr>
          <a:xfrm>
            <a:off x="755650" y="765175"/>
            <a:ext cx="6337300" cy="1754188"/>
          </a:xfrm>
          <a:prstGeom prst="rect">
            <a:avLst/>
          </a:prstGeom>
          <a:noFill/>
        </p:spPr>
        <p:txBody>
          <a:bodyPr>
            <a:spAutoFit/>
          </a:bodyPr>
          <a:lstStyle/>
          <a:p>
            <a:pPr algn="ctr">
              <a:defRPr/>
            </a:pPr>
            <a:r>
              <a:rPr lang="it-IT" b="1" dirty="0">
                <a:solidFill>
                  <a:schemeClr val="tx2"/>
                </a:solidFill>
                <a:effectLst>
                  <a:outerShdw dist="38100" dir="2700000" algn="tl">
                    <a:schemeClr val="accent2"/>
                  </a:outerShdw>
                </a:effectLst>
              </a:rPr>
              <a:t>Vademecum</a:t>
            </a:r>
            <a:endParaRPr lang="it-IT" dirty="0">
              <a:solidFill>
                <a:schemeClr val="tx2"/>
              </a:solidFill>
            </a:endParaRPr>
          </a:p>
          <a:p>
            <a:pPr algn="ctr">
              <a:defRPr/>
            </a:pPr>
            <a:r>
              <a:rPr lang="it-IT" b="1" dirty="0">
                <a:solidFill>
                  <a:schemeClr val="tx2"/>
                </a:solidFill>
                <a:effectLst>
                  <a:outerShdw dist="38100" dir="2700000" algn="tl">
                    <a:schemeClr val="accent2"/>
                  </a:outerShdw>
                </a:effectLst>
              </a:rPr>
              <a:t>B.E.S.</a:t>
            </a:r>
            <a:endParaRPr lang="it-IT" dirty="0">
              <a:solidFill>
                <a:schemeClr val="tx2"/>
              </a:solidFill>
            </a:endParaRPr>
          </a:p>
          <a:p>
            <a:pPr algn="ctr">
              <a:defRPr/>
            </a:pPr>
            <a:r>
              <a:rPr lang="it-IT" b="1" dirty="0">
                <a:solidFill>
                  <a:schemeClr val="tx2"/>
                </a:solidFill>
                <a:effectLst>
                  <a:outerShdw dist="38100" dir="2700000" algn="tl">
                    <a:schemeClr val="accent2"/>
                  </a:outerShdw>
                </a:effectLst>
              </a:rPr>
              <a:t>(DISABILITÀ - D.S.A. - B.E.S.)</a:t>
            </a:r>
          </a:p>
          <a:p>
            <a:pPr algn="ctr">
              <a:defRPr/>
            </a:pPr>
            <a:endParaRPr lang="it-IT" b="1" dirty="0">
              <a:solidFill>
                <a:schemeClr val="tx2"/>
              </a:solidFill>
              <a:effectLst>
                <a:outerShdw dist="38100" dir="2700000" algn="tl">
                  <a:schemeClr val="accent2"/>
                </a:outerShdw>
              </a:effectLst>
            </a:endParaRPr>
          </a:p>
          <a:p>
            <a:pPr algn="ctr">
              <a:defRPr/>
            </a:pPr>
            <a:endParaRPr lang="it-IT" dirty="0">
              <a:solidFill>
                <a:schemeClr val="tx2"/>
              </a:solidFill>
            </a:endParaRPr>
          </a:p>
          <a:p>
            <a:pPr>
              <a:defRPr/>
            </a:pPr>
            <a:endParaRPr lang="it-IT" dirty="0"/>
          </a:p>
        </p:txBody>
      </p:sp>
      <p:pic>
        <p:nvPicPr>
          <p:cNvPr id="4103" name="Picture 2" descr="F:\BES- IMMAGINI\imagesCAVB00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816100"/>
            <a:ext cx="41052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CasellaDiTesto 2"/>
          <p:cNvSpPr txBox="1">
            <a:spLocks noChangeArrowheads="1"/>
          </p:cNvSpPr>
          <p:nvPr/>
        </p:nvSpPr>
        <p:spPr bwMode="auto">
          <a:xfrm>
            <a:off x="5580063" y="4221163"/>
            <a:ext cx="30956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endParaRPr lang="it-IT" altLang="it-IT" sz="1200" b="1" i="1">
              <a:solidFill>
                <a:schemeClr val="bg1"/>
              </a:solidFill>
              <a:latin typeface="Arial" panose="020B0604020202020204" pitchFamily="34" charset="0"/>
            </a:endParaRPr>
          </a:p>
          <a:p>
            <a:pPr>
              <a:spcBef>
                <a:spcPct val="0"/>
              </a:spcBef>
              <a:spcAft>
                <a:spcPct val="0"/>
              </a:spcAft>
              <a:buClrTx/>
              <a:buFontTx/>
              <a:buNone/>
            </a:pPr>
            <a:r>
              <a:rPr lang="it-IT" altLang="it-IT" sz="1200" b="1" i="1">
                <a:solidFill>
                  <a:schemeClr val="bg1"/>
                </a:solidFill>
                <a:latin typeface="Arial" panose="020B0604020202020204" pitchFamily="34" charset="0"/>
              </a:rPr>
              <a:t>Iniziare un nuovo</a:t>
            </a:r>
            <a:r>
              <a:rPr lang="it-IT" altLang="it-IT" sz="1200" b="1" i="1">
                <a:latin typeface="Arial" panose="020B0604020202020204" pitchFamily="34" charset="0"/>
              </a:rPr>
              <a:t> </a:t>
            </a:r>
            <a:r>
              <a:rPr lang="it-IT" altLang="it-IT" sz="1200" b="1" i="1">
                <a:solidFill>
                  <a:schemeClr val="bg1"/>
                </a:solidFill>
                <a:latin typeface="Arial" panose="020B0604020202020204" pitchFamily="34" charset="0"/>
              </a:rPr>
              <a:t>cammino spaventa.</a:t>
            </a:r>
            <a:r>
              <a:rPr lang="it-IT" altLang="it-IT" sz="1200">
                <a:solidFill>
                  <a:schemeClr val="bg1"/>
                </a:solidFill>
                <a:latin typeface="Arial" panose="020B0604020202020204" pitchFamily="34" charset="0"/>
              </a:rPr>
              <a:t> </a:t>
            </a:r>
            <a:r>
              <a:rPr lang="it-IT" altLang="it-IT" sz="1200" b="1" i="1">
                <a:solidFill>
                  <a:schemeClr val="bg1"/>
                </a:solidFill>
                <a:latin typeface="Arial" panose="020B0604020202020204" pitchFamily="34" charset="0"/>
              </a:rPr>
              <a:t>Ma dopo ogni passo che percorriamo ci rendiamo conto di come era pericoloso rimanere fermi. </a:t>
            </a:r>
            <a:endParaRPr lang="it-IT" altLang="it-IT" sz="1200">
              <a:solidFill>
                <a:schemeClr val="bg1"/>
              </a:solidFill>
              <a:latin typeface="Arial" panose="020B0604020202020204" pitchFamily="34" charset="0"/>
            </a:endParaRPr>
          </a:p>
          <a:p>
            <a:pPr>
              <a:spcBef>
                <a:spcPct val="0"/>
              </a:spcBef>
              <a:spcAft>
                <a:spcPct val="0"/>
              </a:spcAft>
              <a:buClrTx/>
              <a:buFontTx/>
              <a:buNone/>
            </a:pPr>
            <a:endParaRPr lang="it-IT" altLang="it-IT" sz="1200" b="1" i="1">
              <a:solidFill>
                <a:schemeClr val="bg1"/>
              </a:solidFill>
              <a:latin typeface="Arial" panose="020B0604020202020204" pitchFamily="34" charset="0"/>
            </a:endParaRPr>
          </a:p>
          <a:p>
            <a:pPr>
              <a:spcBef>
                <a:spcPct val="0"/>
              </a:spcBef>
              <a:spcAft>
                <a:spcPct val="0"/>
              </a:spcAft>
              <a:buClrTx/>
              <a:buFontTx/>
              <a:buNone/>
            </a:pPr>
            <a:r>
              <a:rPr lang="it-IT" altLang="it-IT" sz="1200" b="1" i="1">
                <a:solidFill>
                  <a:schemeClr val="bg1"/>
                </a:solidFill>
                <a:latin typeface="Arial" panose="020B0604020202020204" pitchFamily="34" charset="0"/>
              </a:rPr>
              <a:t>		Benigni </a:t>
            </a:r>
            <a:endParaRPr lang="it-IT" altLang="it-IT" sz="1200">
              <a:solidFill>
                <a:schemeClr val="bg1"/>
              </a:solidFill>
              <a:latin typeface="Arial" panose="020B0604020202020204" pitchFamily="34" charset="0"/>
            </a:endParaRP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253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253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2534" name="CasellaDiTesto 1"/>
          <p:cNvSpPr txBox="1">
            <a:spLocks noChangeArrowheads="1"/>
          </p:cNvSpPr>
          <p:nvPr/>
        </p:nvSpPr>
        <p:spPr bwMode="auto">
          <a:xfrm>
            <a:off x="539750" y="836613"/>
            <a:ext cx="68405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a:solidFill>
                  <a:schemeClr val="bg1"/>
                </a:solidFill>
                <a:latin typeface="Arial" panose="020B0604020202020204" pitchFamily="34" charset="0"/>
              </a:rPr>
              <a:t>gestisce le risorse umane e strumentali;</a:t>
            </a:r>
          </a:p>
          <a:p>
            <a:pPr>
              <a:spcBef>
                <a:spcPct val="0"/>
              </a:spcBef>
              <a:spcAft>
                <a:spcPct val="0"/>
              </a:spcAft>
              <a:buClrTx/>
              <a:buFontTx/>
              <a:buNone/>
            </a:pPr>
            <a:r>
              <a:rPr lang="it-IT" altLang="it-IT">
                <a:solidFill>
                  <a:schemeClr val="bg1"/>
                </a:solidFill>
                <a:latin typeface="Arial" panose="020B0604020202020204" pitchFamily="34" charset="0"/>
              </a:rPr>
              <a:t>• promuove l’intensificazione dei rapporti tra i docenti e le famiglie di alunni e studenti con BES,</a:t>
            </a:r>
          </a:p>
          <a:p>
            <a:pPr>
              <a:spcBef>
                <a:spcPct val="0"/>
              </a:spcBef>
              <a:spcAft>
                <a:spcPct val="0"/>
              </a:spcAft>
              <a:buClrTx/>
              <a:buFontTx/>
              <a:buNone/>
            </a:pPr>
            <a:r>
              <a:rPr lang="it-IT" altLang="it-IT">
                <a:solidFill>
                  <a:schemeClr val="bg1"/>
                </a:solidFill>
                <a:latin typeface="Arial" panose="020B0604020202020204" pitchFamily="34" charset="0"/>
              </a:rPr>
              <a:t>favorendone le condizioni e prevedendo idonee modalità di riconoscimento dell’impegno dei docenti;</a:t>
            </a:r>
          </a:p>
          <a:p>
            <a:pPr>
              <a:spcBef>
                <a:spcPct val="0"/>
              </a:spcBef>
              <a:spcAft>
                <a:spcPct val="0"/>
              </a:spcAft>
              <a:buClrTx/>
              <a:buFontTx/>
              <a:buNone/>
            </a:pPr>
            <a:r>
              <a:rPr lang="it-IT" altLang="it-IT">
                <a:solidFill>
                  <a:schemeClr val="bg1"/>
                </a:solidFill>
                <a:latin typeface="Arial" panose="020B0604020202020204" pitchFamily="34" charset="0"/>
              </a:rPr>
              <a:t>• attiva il monitoraggio relativo a tutte le azioni messe in atto, al fine di favorire la riproduzione di buone</a:t>
            </a:r>
          </a:p>
          <a:p>
            <a:pPr>
              <a:spcBef>
                <a:spcPct val="0"/>
              </a:spcBef>
              <a:spcAft>
                <a:spcPct val="0"/>
              </a:spcAft>
              <a:buClrTx/>
              <a:buFontTx/>
              <a:buNone/>
            </a:pPr>
            <a:r>
              <a:rPr lang="it-IT" altLang="it-IT">
                <a:solidFill>
                  <a:schemeClr val="bg1"/>
                </a:solidFill>
                <a:latin typeface="Arial" panose="020B0604020202020204" pitchFamily="34" charset="0"/>
              </a:rPr>
              <a:t>pratiche.</a:t>
            </a:r>
          </a:p>
          <a:p>
            <a:pPr>
              <a:spcBef>
                <a:spcPct val="0"/>
              </a:spcBef>
              <a:spcAft>
                <a:spcPct val="0"/>
              </a:spcAft>
              <a:buClrTx/>
              <a:buFontTx/>
              <a:buNone/>
            </a:pPr>
            <a:r>
              <a:rPr lang="it-IT" altLang="it-IT">
                <a:solidFill>
                  <a:schemeClr val="bg1"/>
                </a:solidFill>
                <a:latin typeface="Arial" panose="020B0604020202020204" pitchFamily="34" charset="0"/>
              </a:rPr>
              <a:t>Per la realizzazione degli obiettivi previsti e programmati, il Dirigente scolastico si avvale della</a:t>
            </a:r>
          </a:p>
          <a:p>
            <a:pPr>
              <a:spcBef>
                <a:spcPct val="0"/>
              </a:spcBef>
              <a:spcAft>
                <a:spcPct val="0"/>
              </a:spcAft>
              <a:buClrTx/>
              <a:buFontTx/>
              <a:buNone/>
            </a:pPr>
            <a:r>
              <a:rPr lang="it-IT" altLang="it-IT">
                <a:solidFill>
                  <a:schemeClr val="bg1"/>
                </a:solidFill>
                <a:latin typeface="Arial" panose="020B0604020202020204" pitchFamily="34" charset="0"/>
              </a:rPr>
              <a:t>collaborazione di un docente (referente o funzione strumentale) con compiti di informazione, consulenza e</a:t>
            </a:r>
          </a:p>
          <a:p>
            <a:pPr>
              <a:spcBef>
                <a:spcPct val="0"/>
              </a:spcBef>
              <a:spcAft>
                <a:spcPct val="0"/>
              </a:spcAft>
              <a:buClrTx/>
              <a:buFontTx/>
              <a:buNone/>
            </a:pPr>
            <a:r>
              <a:rPr lang="it-IT" altLang="it-IT">
                <a:solidFill>
                  <a:schemeClr val="bg1"/>
                </a:solidFill>
                <a:latin typeface="Arial" panose="020B0604020202020204" pitchFamily="34" charset="0"/>
              </a:rPr>
              <a:t>coordinamento.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3556" name="CasellaDiTesto 1"/>
          <p:cNvSpPr txBox="1">
            <a:spLocks noChangeArrowheads="1"/>
          </p:cNvSpPr>
          <p:nvPr/>
        </p:nvSpPr>
        <p:spPr bwMode="auto">
          <a:xfrm>
            <a:off x="395288" y="692150"/>
            <a:ext cx="669766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sz="1600" b="1">
                <a:solidFill>
                  <a:schemeClr val="bg1"/>
                </a:solidFill>
                <a:latin typeface="Arial" panose="020B0604020202020204" pitchFamily="34" charset="0"/>
              </a:rPr>
              <a:t>COSA DEVE FARE IL REFERENTE DELL’ISTITUTO</a:t>
            </a:r>
          </a:p>
          <a:p>
            <a:pPr>
              <a:spcBef>
                <a:spcPct val="0"/>
              </a:spcBef>
              <a:spcAft>
                <a:spcPct val="0"/>
              </a:spcAft>
              <a:buClrTx/>
              <a:buFontTx/>
              <a:buNone/>
            </a:pPr>
            <a:r>
              <a:rPr lang="it-IT" altLang="it-IT" sz="1600">
                <a:solidFill>
                  <a:schemeClr val="bg1"/>
                </a:solidFill>
                <a:latin typeface="Arial" panose="020B0604020202020204" pitchFamily="34" charset="0"/>
              </a:rPr>
              <a:t>Le funzioni del “referente” sono, in sintesi, riferibili all’ambito della sensibilizzazione ed approfondimento delle tematiche, nonché del supporto ai colleghi direttamente coinvolti nell’applicazione didattica delle proposte.</a:t>
            </a:r>
          </a:p>
          <a:p>
            <a:pPr>
              <a:spcBef>
                <a:spcPct val="0"/>
              </a:spcBef>
              <a:spcAft>
                <a:spcPct val="0"/>
              </a:spcAft>
              <a:buClrTx/>
              <a:buFontTx/>
              <a:buNone/>
            </a:pPr>
            <a:r>
              <a:rPr lang="it-IT" altLang="it-IT" sz="1600">
                <a:solidFill>
                  <a:schemeClr val="bg1"/>
                </a:solidFill>
                <a:latin typeface="Arial" panose="020B0604020202020204" pitchFamily="34" charset="0"/>
              </a:rPr>
              <a:t>Il referente che avrà acquisito una formazione adeguata e specifica sulle tematiche, a seguito di corsi formalizzati o in base a percorsi di formazione personali e/o alla propria pratica esperienziale/didattica, diventa punto di riferimento all’interno della scuola ed, in particolare, assume, nei confronti del Collegio dei docenti, le seguenti funzioni:</a:t>
            </a:r>
          </a:p>
          <a:p>
            <a:pPr>
              <a:spcBef>
                <a:spcPct val="0"/>
              </a:spcBef>
              <a:spcAft>
                <a:spcPct val="0"/>
              </a:spcAft>
              <a:buClrTx/>
              <a:buFontTx/>
              <a:buNone/>
            </a:pPr>
            <a:r>
              <a:rPr lang="it-IT" altLang="it-IT" sz="1600">
                <a:solidFill>
                  <a:schemeClr val="bg1"/>
                </a:solidFill>
                <a:latin typeface="Arial" panose="020B0604020202020204" pitchFamily="34" charset="0"/>
              </a:rPr>
              <a:t>• fornisce informazioni circa le disposizioni normative vigenti;</a:t>
            </a:r>
          </a:p>
          <a:p>
            <a:pPr>
              <a:spcBef>
                <a:spcPct val="0"/>
              </a:spcBef>
              <a:spcAft>
                <a:spcPct val="0"/>
              </a:spcAft>
              <a:buClrTx/>
              <a:buFontTx/>
              <a:buNone/>
            </a:pPr>
            <a:r>
              <a:rPr lang="it-IT" altLang="it-IT" sz="1600">
                <a:solidFill>
                  <a:schemeClr val="bg1"/>
                </a:solidFill>
                <a:latin typeface="Arial" panose="020B0604020202020204" pitchFamily="34" charset="0"/>
              </a:rPr>
              <a:t>• fornisce indicazioni di base su strumenti compensativi e misure dispensative al fine di realizzare un intervento didattico il più possibile adeguato e personalizzato;</a:t>
            </a:r>
          </a:p>
          <a:p>
            <a:pPr>
              <a:spcBef>
                <a:spcPct val="0"/>
              </a:spcBef>
              <a:spcAft>
                <a:spcPct val="0"/>
              </a:spcAft>
              <a:buClrTx/>
              <a:buFontTx/>
              <a:buNone/>
            </a:pPr>
            <a:r>
              <a:rPr lang="it-IT" altLang="it-IT" sz="1600">
                <a:solidFill>
                  <a:schemeClr val="bg1"/>
                </a:solidFill>
                <a:latin typeface="Arial" panose="020B0604020202020204" pitchFamily="34" charset="0"/>
              </a:rPr>
              <a:t>• collabora, ove richiesto, alla elaborazione di strategie volte al superamento dei problemi nella classe con alunni con BES;</a:t>
            </a:r>
          </a:p>
          <a:p>
            <a:pPr>
              <a:spcBef>
                <a:spcPct val="0"/>
              </a:spcBef>
              <a:spcAft>
                <a:spcPct val="0"/>
              </a:spcAft>
              <a:buClrTx/>
              <a:buFontTx/>
              <a:buNone/>
            </a:pPr>
            <a:r>
              <a:rPr lang="it-IT" altLang="it-IT" sz="1600">
                <a:solidFill>
                  <a:schemeClr val="bg1"/>
                </a:solidFill>
                <a:latin typeface="Arial" panose="020B0604020202020204" pitchFamily="34" charset="0"/>
              </a:rPr>
              <a:t>• offre supporto ai colleghi riguardo a specifici materiali didattici e di valutazione;</a:t>
            </a:r>
          </a:p>
          <a:p>
            <a:pPr>
              <a:spcBef>
                <a:spcPct val="0"/>
              </a:spcBef>
              <a:spcAft>
                <a:spcPct val="0"/>
              </a:spcAft>
              <a:buClrTx/>
              <a:buFontTx/>
              <a:buNone/>
            </a:pPr>
            <a:r>
              <a:rPr lang="it-IT" altLang="it-IT" sz="1600">
                <a:solidFill>
                  <a:schemeClr val="bg1"/>
                </a:solidFill>
                <a:latin typeface="Arial" panose="020B0604020202020204" pitchFamily="34" charset="0"/>
              </a:rPr>
              <a:t>• cura la dotazione bibliografica e di sussidi all’interno dell’Istituto;</a:t>
            </a:r>
          </a:p>
          <a:p>
            <a:pPr>
              <a:spcBef>
                <a:spcPct val="0"/>
              </a:spcBef>
              <a:spcAft>
                <a:spcPct val="0"/>
              </a:spcAft>
              <a:buClrTx/>
              <a:buFontTx/>
              <a:buNone/>
            </a:pPr>
            <a:endParaRPr lang="it-IT" altLang="it-IT" sz="16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458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458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 name="CasellaDiTesto 1"/>
          <p:cNvSpPr txBox="1"/>
          <p:nvPr/>
        </p:nvSpPr>
        <p:spPr>
          <a:xfrm>
            <a:off x="755650" y="765175"/>
            <a:ext cx="6192838" cy="4770438"/>
          </a:xfrm>
          <a:prstGeom prst="rect">
            <a:avLst/>
          </a:prstGeom>
          <a:noFill/>
        </p:spPr>
        <p:txBody>
          <a:bodyPr>
            <a:spAutoFit/>
          </a:bodyPr>
          <a:lstStyle/>
          <a:p>
            <a:pPr marL="285750" indent="-285750">
              <a:buFont typeface="Arial" panose="020B0604020202020204" pitchFamily="34" charset="0"/>
              <a:buChar char="•"/>
              <a:defRPr/>
            </a:pPr>
            <a:r>
              <a:rPr lang="it-IT" sz="1600" dirty="0">
                <a:solidFill>
                  <a:schemeClr val="bg1"/>
                </a:solidFill>
              </a:rPr>
              <a:t>diffonde e pubblicizza le iniziative di formazione specifica o di aggiornamento;</a:t>
            </a:r>
          </a:p>
          <a:p>
            <a:pPr>
              <a:defRPr/>
            </a:pPr>
            <a:r>
              <a:rPr lang="it-IT" sz="1600" dirty="0">
                <a:solidFill>
                  <a:schemeClr val="bg1"/>
                </a:solidFill>
              </a:rPr>
              <a:t>• fornisce informazioni riguardo alle Associazioni/Enti/Istituzioni/Università ai quali poter fare</a:t>
            </a:r>
          </a:p>
          <a:p>
            <a:pPr>
              <a:defRPr/>
            </a:pPr>
            <a:r>
              <a:rPr lang="it-IT" sz="1600" dirty="0">
                <a:solidFill>
                  <a:schemeClr val="bg1"/>
                </a:solidFill>
              </a:rPr>
              <a:t>riferimento per le tematiche in oggetto;</a:t>
            </a:r>
          </a:p>
          <a:p>
            <a:pPr>
              <a:defRPr/>
            </a:pPr>
            <a:r>
              <a:rPr lang="it-IT" sz="1600" dirty="0">
                <a:solidFill>
                  <a:schemeClr val="bg1"/>
                </a:solidFill>
              </a:rPr>
              <a:t>• fornisce informazioni riguardo a siti o piattaforme on line per la condivisione di buone pratiche in tema</a:t>
            </a:r>
          </a:p>
          <a:p>
            <a:pPr>
              <a:defRPr/>
            </a:pPr>
            <a:r>
              <a:rPr lang="it-IT" sz="1600" dirty="0">
                <a:solidFill>
                  <a:schemeClr val="bg1"/>
                </a:solidFill>
              </a:rPr>
              <a:t>di BES;</a:t>
            </a:r>
          </a:p>
          <a:p>
            <a:pPr>
              <a:defRPr/>
            </a:pPr>
            <a:r>
              <a:rPr lang="it-IT" sz="1600" dirty="0">
                <a:solidFill>
                  <a:schemeClr val="bg1"/>
                </a:solidFill>
              </a:rPr>
              <a:t>• funge da mediatore tra colleghi, famiglie, studenti (se maggiorenni), operatori dei servizi sanitari,</a:t>
            </a:r>
          </a:p>
          <a:p>
            <a:pPr>
              <a:defRPr/>
            </a:pPr>
            <a:r>
              <a:rPr lang="it-IT" sz="1600" dirty="0">
                <a:solidFill>
                  <a:schemeClr val="bg1"/>
                </a:solidFill>
              </a:rPr>
              <a:t>EE.LL. ed agenzie formative accreditate nel territorio;</a:t>
            </a:r>
          </a:p>
          <a:p>
            <a:pPr>
              <a:defRPr/>
            </a:pPr>
            <a:r>
              <a:rPr lang="it-IT" sz="1600" dirty="0">
                <a:solidFill>
                  <a:schemeClr val="bg1"/>
                </a:solidFill>
              </a:rPr>
              <a:t>• informa eventuali supplenti in servizio nelle classi con alunni con BES.</a:t>
            </a:r>
          </a:p>
          <a:p>
            <a:pPr>
              <a:defRPr/>
            </a:pPr>
            <a:r>
              <a:rPr lang="it-IT" sz="1600" dirty="0">
                <a:solidFill>
                  <a:schemeClr val="bg1"/>
                </a:solidFill>
              </a:rPr>
              <a:t>Il Referente d’Istituto avrà in ogni caso cura di promuovere lo sviluppo delle competenze dei colleghi docenti, ponendo altresì attenzione a che non si determini alcun meccanismo di “delega” né alcuna forma di deresponsabilizzazione, ma operando per sostenere la “presa in carico” dell’alunno e dello studente con BES</a:t>
            </a:r>
          </a:p>
          <a:p>
            <a:pPr>
              <a:defRPr/>
            </a:pPr>
            <a:r>
              <a:rPr lang="it-IT" sz="1600" dirty="0">
                <a:solidFill>
                  <a:schemeClr val="bg1"/>
                </a:solidFill>
              </a:rPr>
              <a:t>da parte dell’insegnante di classe.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25604" name="CasellaDiTesto 3"/>
          <p:cNvSpPr txBox="1">
            <a:spLocks noChangeArrowheads="1"/>
          </p:cNvSpPr>
          <p:nvPr/>
        </p:nvSpPr>
        <p:spPr bwMode="auto">
          <a:xfrm>
            <a:off x="468313" y="692150"/>
            <a:ext cx="705643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IL COORDINATORE DI CLASSE</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 CURA il costante </a:t>
            </a:r>
            <a:r>
              <a:rPr lang="it-IT" altLang="it-IT" b="1">
                <a:solidFill>
                  <a:schemeClr val="bg1"/>
                </a:solidFill>
              </a:rPr>
              <a:t>coinvolgimento della famiglia </a:t>
            </a:r>
            <a:r>
              <a:rPr lang="it-IT" altLang="it-IT">
                <a:solidFill>
                  <a:schemeClr val="bg1"/>
                </a:solidFill>
              </a:rPr>
              <a:t>dello studente;</a:t>
            </a:r>
          </a:p>
          <a:p>
            <a:pPr eaLnBrk="1" hangingPunct="1">
              <a:spcBef>
                <a:spcPct val="0"/>
              </a:spcBef>
              <a:spcAft>
                <a:spcPct val="0"/>
              </a:spcAft>
              <a:buClrTx/>
              <a:buFontTx/>
              <a:buNone/>
            </a:pPr>
            <a:r>
              <a:rPr lang="it-IT" altLang="it-IT">
                <a:solidFill>
                  <a:schemeClr val="bg1"/>
                </a:solidFill>
              </a:rPr>
              <a:t>• CURA i </a:t>
            </a:r>
            <a:r>
              <a:rPr lang="it-IT" altLang="it-IT" b="1">
                <a:solidFill>
                  <a:schemeClr val="bg1"/>
                </a:solidFill>
              </a:rPr>
              <a:t>rapporti con i referenti </a:t>
            </a:r>
            <a:r>
              <a:rPr lang="it-IT" altLang="it-IT">
                <a:solidFill>
                  <a:schemeClr val="bg1"/>
                </a:solidFill>
              </a:rPr>
              <a:t>che seguono lo studente sotto il profilo sanitario e socio-assistenziale, promuovendo l’intervento coordinato dei servizi scolastici con quelli sanitari, socio assistenziali, culturali, ricreativi, sportivi e con le altre attività sul territorio, gestite da enti pubblici e privati coinvolti nel percorso formativo;</a:t>
            </a:r>
          </a:p>
          <a:p>
            <a:pPr eaLnBrk="1" hangingPunct="1">
              <a:spcBef>
                <a:spcPct val="0"/>
              </a:spcBef>
              <a:spcAft>
                <a:spcPct val="0"/>
              </a:spcAft>
              <a:buClrTx/>
              <a:buFontTx/>
              <a:buNone/>
            </a:pPr>
            <a:r>
              <a:rPr lang="it-IT" altLang="it-IT">
                <a:solidFill>
                  <a:schemeClr val="bg1"/>
                </a:solidFill>
              </a:rPr>
              <a:t>•CURA la tenuta e l’aggiornamento della </a:t>
            </a:r>
            <a:r>
              <a:rPr lang="it-IT" altLang="it-IT" b="1">
                <a:solidFill>
                  <a:schemeClr val="bg1"/>
                </a:solidFill>
              </a:rPr>
              <a:t>documentazione </a:t>
            </a:r>
            <a:r>
              <a:rPr lang="it-IT" altLang="it-IT">
                <a:solidFill>
                  <a:schemeClr val="bg1"/>
                </a:solidFill>
              </a:rPr>
              <a:t>relativa allo studente con BES;</a:t>
            </a:r>
          </a:p>
          <a:p>
            <a:pPr eaLnBrk="1" hangingPunct="1">
              <a:spcBef>
                <a:spcPct val="0"/>
              </a:spcBef>
              <a:spcAft>
                <a:spcPct val="0"/>
              </a:spcAft>
              <a:buClrTx/>
              <a:buFontTx/>
              <a:buNone/>
            </a:pPr>
            <a:r>
              <a:rPr lang="it-IT" altLang="it-IT">
                <a:solidFill>
                  <a:schemeClr val="bg1"/>
                </a:solidFill>
              </a:rPr>
              <a:t>INFORMA ciascun insegnante del consiglio di classe della presenza di alunni con disabilità o DSA. Tali </a:t>
            </a:r>
            <a:r>
              <a:rPr lang="it-IT" altLang="it-IT" b="1">
                <a:solidFill>
                  <a:schemeClr val="bg1"/>
                </a:solidFill>
              </a:rPr>
              <a:t>informazioni devono essere fornite anche indipendentemente dalla convocazione del Consiglio di classe, se è</a:t>
            </a:r>
          </a:p>
          <a:p>
            <a:pPr eaLnBrk="1" hangingPunct="1">
              <a:spcBef>
                <a:spcPct val="0"/>
              </a:spcBef>
              <a:spcAft>
                <a:spcPct val="0"/>
              </a:spcAft>
              <a:buClrTx/>
              <a:buFontTx/>
              <a:buNone/>
            </a:pPr>
            <a:r>
              <a:rPr lang="it-IT" altLang="it-IT" b="1">
                <a:solidFill>
                  <a:schemeClr val="bg1"/>
                </a:solidFill>
              </a:rPr>
              <a:t>posteriore all’ingresso dello studente nella scuola</a:t>
            </a:r>
          </a:p>
          <a:p>
            <a:pPr eaLnBrk="1" hangingPunct="1">
              <a:spcBef>
                <a:spcPct val="0"/>
              </a:spcBef>
              <a:spcAft>
                <a:spcPct val="0"/>
              </a:spcAft>
              <a:buClrTx/>
              <a:buFontTx/>
              <a:buNone/>
            </a:pP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26628" name="CasellaDiTesto 3"/>
          <p:cNvSpPr txBox="1">
            <a:spLocks noChangeArrowheads="1"/>
          </p:cNvSpPr>
          <p:nvPr/>
        </p:nvSpPr>
        <p:spPr bwMode="auto">
          <a:xfrm>
            <a:off x="395288" y="1020763"/>
            <a:ext cx="65532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26629" name="CasellaDiTesto 2"/>
          <p:cNvSpPr txBox="1">
            <a:spLocks noChangeArrowheads="1"/>
          </p:cNvSpPr>
          <p:nvPr/>
        </p:nvSpPr>
        <p:spPr bwMode="auto">
          <a:xfrm>
            <a:off x="684213" y="908050"/>
            <a:ext cx="6264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2400" b="1">
              <a:solidFill>
                <a:schemeClr val="bg1"/>
              </a:solidFill>
            </a:endParaRPr>
          </a:p>
          <a:p>
            <a:pPr eaLnBrk="1" hangingPunct="1">
              <a:spcBef>
                <a:spcPct val="0"/>
              </a:spcBef>
              <a:spcAft>
                <a:spcPct val="0"/>
              </a:spcAft>
              <a:buClrTx/>
              <a:buFontTx/>
              <a:buNone/>
            </a:pPr>
            <a:endParaRPr lang="it-IT" altLang="it-IT"/>
          </a:p>
        </p:txBody>
      </p:sp>
      <p:sp>
        <p:nvSpPr>
          <p:cNvPr id="26630" name="CasellaDiTesto 4"/>
          <p:cNvSpPr txBox="1">
            <a:spLocks noChangeArrowheads="1"/>
          </p:cNvSpPr>
          <p:nvPr/>
        </p:nvSpPr>
        <p:spPr bwMode="auto">
          <a:xfrm>
            <a:off x="684213" y="908050"/>
            <a:ext cx="64087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a:solidFill>
                  <a:schemeClr val="bg1"/>
                </a:solidFill>
              </a:rPr>
              <a:t>•CURA che ogni insegnante del consiglio sia a conoscenza dei bisogni educativi e contribuisca alla costruzione del PEI/PEP relativamente alla propria disciplina e competenze, individuando i risultati attesi, che saranno anche la base per la valutazione, e le azioni volte a raggiungerli.</a:t>
            </a:r>
          </a:p>
          <a:p>
            <a:pPr eaLnBrk="1" hangingPunct="1">
              <a:spcBef>
                <a:spcPct val="0"/>
              </a:spcBef>
              <a:spcAft>
                <a:spcPct val="0"/>
              </a:spcAft>
              <a:buClrTx/>
              <a:buFontTx/>
              <a:buNone/>
            </a:pPr>
            <a:r>
              <a:rPr lang="it-IT" altLang="it-IT">
                <a:solidFill>
                  <a:schemeClr val="bg1"/>
                </a:solidFill>
              </a:rPr>
              <a:t>•CURA la relazione del consiglio di classe con la famiglia per quanto riguarda la comunicazione del percorso previsto, dei risultati e della valutazione, promuovendo, laddove è possibile, coinvolgimento e collaborazione.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2765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27653" name="CasellaDiTesto 4"/>
          <p:cNvSpPr txBox="1">
            <a:spLocks noChangeArrowheads="1"/>
          </p:cNvSpPr>
          <p:nvPr/>
        </p:nvSpPr>
        <p:spPr bwMode="auto">
          <a:xfrm>
            <a:off x="611188" y="908050"/>
            <a:ext cx="73453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•le azioni specifiche di orientamento ;</a:t>
            </a:r>
          </a:p>
          <a:p>
            <a:pPr eaLnBrk="1" hangingPunct="1">
              <a:spcBef>
                <a:spcPct val="0"/>
              </a:spcBef>
              <a:spcAft>
                <a:spcPct val="0"/>
              </a:spcAft>
              <a:buClrTx/>
              <a:buFontTx/>
              <a:buNone/>
            </a:pPr>
            <a:r>
              <a:rPr lang="it-IT" altLang="it-IT">
                <a:solidFill>
                  <a:schemeClr val="bg1"/>
                </a:solidFill>
              </a:rPr>
              <a:t>•l’eventuale esonero temporaneo dall’apprendimento di</a:t>
            </a:r>
          </a:p>
          <a:p>
            <a:pPr eaLnBrk="1" hangingPunct="1">
              <a:spcBef>
                <a:spcPct val="0"/>
              </a:spcBef>
              <a:spcAft>
                <a:spcPct val="0"/>
              </a:spcAft>
              <a:buClrTx/>
              <a:buFontTx/>
              <a:buNone/>
            </a:pPr>
            <a:r>
              <a:rPr lang="it-IT" altLang="it-IT">
                <a:solidFill>
                  <a:schemeClr val="bg1"/>
                </a:solidFill>
              </a:rPr>
              <a:t> una o di entrambe le lingue straniere.</a:t>
            </a:r>
          </a:p>
          <a:p>
            <a:pPr eaLnBrk="1" hangingPunct="1">
              <a:spcBef>
                <a:spcPct val="0"/>
              </a:spcBef>
              <a:spcAft>
                <a:spcPct val="0"/>
              </a:spcAft>
              <a:buClrTx/>
              <a:buFontTx/>
              <a:buNone/>
            </a:pPr>
            <a:r>
              <a:rPr lang="it-IT" altLang="it-IT">
                <a:solidFill>
                  <a:schemeClr val="bg1"/>
                </a:solidFill>
              </a:rPr>
              <a:t>• Seppure legittima tale scelta va effettuata </a:t>
            </a:r>
          </a:p>
          <a:p>
            <a:pPr eaLnBrk="1" hangingPunct="1">
              <a:spcBef>
                <a:spcPct val="0"/>
              </a:spcBef>
              <a:spcAft>
                <a:spcPct val="0"/>
              </a:spcAft>
              <a:buClrTx/>
              <a:buFontTx/>
              <a:buNone/>
            </a:pPr>
            <a:r>
              <a:rPr lang="it-IT" altLang="it-IT">
                <a:solidFill>
                  <a:schemeClr val="bg1"/>
                </a:solidFill>
              </a:rPr>
              <a:t>considerandone gli effetti sull’intero percorso scolastico (possibilità di conseguire il diploma di 1° grado al termini degli esami di stato o il solo attestato);</a:t>
            </a:r>
          </a:p>
          <a:p>
            <a:pPr eaLnBrk="1" hangingPunct="1">
              <a:spcBef>
                <a:spcPct val="0"/>
              </a:spcBef>
              <a:spcAft>
                <a:spcPct val="0"/>
              </a:spcAft>
              <a:buClrTx/>
              <a:buFontTx/>
              <a:buNone/>
            </a:pPr>
            <a:endParaRPr lang="it-IT" alt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8676"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867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8678" name="CasellaDiTesto 1"/>
          <p:cNvSpPr txBox="1">
            <a:spLocks noChangeArrowheads="1"/>
          </p:cNvSpPr>
          <p:nvPr/>
        </p:nvSpPr>
        <p:spPr bwMode="auto">
          <a:xfrm>
            <a:off x="755650" y="765175"/>
            <a:ext cx="68230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 COSA DEVE FARE LA FAMIGLIA?</a:t>
            </a:r>
          </a:p>
          <a:p>
            <a:pPr>
              <a:spcBef>
                <a:spcPct val="0"/>
              </a:spcBef>
              <a:spcAft>
                <a:spcPct val="0"/>
              </a:spcAft>
              <a:buClrTx/>
              <a:buFontTx/>
              <a:buNone/>
            </a:pPr>
            <a:endParaRPr lang="it-IT" altLang="it-IT" b="1">
              <a:solidFill>
                <a:schemeClr val="bg1"/>
              </a:solidFill>
              <a:latin typeface="Arial" panose="020B0604020202020204" pitchFamily="34" charset="0"/>
            </a:endParaRPr>
          </a:p>
          <a:p>
            <a:pPr>
              <a:spcBef>
                <a:spcPct val="0"/>
              </a:spcBef>
              <a:spcAft>
                <a:spcPct val="0"/>
              </a:spcAft>
              <a:buClrTx/>
              <a:buFontTx/>
              <a:buNone/>
            </a:pPr>
            <a:r>
              <a:rPr lang="it-IT" altLang="it-IT">
                <a:solidFill>
                  <a:schemeClr val="bg1"/>
                </a:solidFill>
                <a:latin typeface="Arial" panose="020B0604020202020204" pitchFamily="34" charset="0"/>
              </a:rPr>
              <a:t>La famiglia che si avvede per prima delle difficoltà del proprio figlio o della propria figlia, ne informa la scuola, sollecitandola</a:t>
            </a:r>
          </a:p>
          <a:p>
            <a:pPr>
              <a:spcBef>
                <a:spcPct val="0"/>
              </a:spcBef>
              <a:spcAft>
                <a:spcPct val="0"/>
              </a:spcAft>
              <a:buClrTx/>
              <a:buFontTx/>
              <a:buNone/>
            </a:pPr>
            <a:r>
              <a:rPr lang="it-IT" altLang="it-IT">
                <a:solidFill>
                  <a:schemeClr val="bg1"/>
                </a:solidFill>
                <a:latin typeface="Arial" panose="020B0604020202020204" pitchFamily="34" charset="0"/>
              </a:rPr>
              <a:t> ad un periodo di osservazione.</a:t>
            </a:r>
          </a:p>
          <a:p>
            <a:pPr>
              <a:spcBef>
                <a:spcPct val="0"/>
              </a:spcBef>
              <a:spcAft>
                <a:spcPct val="0"/>
              </a:spcAft>
              <a:buClrTx/>
              <a:buFontTx/>
              <a:buNone/>
            </a:pPr>
            <a:r>
              <a:rPr lang="it-IT" altLang="it-IT">
                <a:solidFill>
                  <a:schemeClr val="bg1"/>
                </a:solidFill>
                <a:latin typeface="Arial" panose="020B0604020202020204" pitchFamily="34" charset="0"/>
              </a:rPr>
              <a:t>Essa è altrimenti, in ogni caso, informata dalla scuola delle persistenti difficoltà del proprio figlio o figlia.</a:t>
            </a:r>
          </a:p>
          <a:p>
            <a:pPr>
              <a:spcBef>
                <a:spcPct val="0"/>
              </a:spcBef>
              <a:spcAft>
                <a:spcPct val="0"/>
              </a:spcAft>
              <a:buClrTx/>
              <a:buFontTx/>
              <a:buNone/>
            </a:pPr>
            <a:r>
              <a:rPr lang="it-IT" altLang="it-IT">
                <a:solidFill>
                  <a:schemeClr val="bg1"/>
                </a:solidFill>
                <a:latin typeface="Arial" panose="020B0604020202020204" pitchFamily="34" charset="0"/>
              </a:rPr>
              <a:t>La famiglia:</a:t>
            </a:r>
          </a:p>
          <a:p>
            <a:pPr>
              <a:spcBef>
                <a:spcPct val="0"/>
              </a:spcBef>
              <a:spcAft>
                <a:spcPct val="0"/>
              </a:spcAft>
              <a:buClrTx/>
              <a:buFontTx/>
              <a:buNone/>
            </a:pPr>
            <a:r>
              <a:rPr lang="it-IT" altLang="it-IT">
                <a:solidFill>
                  <a:schemeClr val="bg1"/>
                </a:solidFill>
                <a:latin typeface="Arial" panose="020B0604020202020204" pitchFamily="34" charset="0"/>
              </a:rPr>
              <a:t>• provvede, di propria iniziativa o su segnalazione del pediatra - di libera scelta o della scuola - a far valutare l’alunno o lo studente secondo le modalità previste dall’Art. 3 della Legge 170/2010;</a:t>
            </a:r>
          </a:p>
          <a:p>
            <a:pPr>
              <a:spcBef>
                <a:spcPct val="0"/>
              </a:spcBef>
              <a:spcAft>
                <a:spcPct val="0"/>
              </a:spcAft>
              <a:buClrTx/>
              <a:buFontTx/>
              <a:buNone/>
            </a:pPr>
            <a:r>
              <a:rPr lang="it-IT" altLang="it-IT">
                <a:solidFill>
                  <a:schemeClr val="bg1"/>
                </a:solidFill>
                <a:latin typeface="Arial" panose="020B0604020202020204" pitchFamily="34" charset="0"/>
              </a:rPr>
              <a:t>• consegna alla scuola la diagnosi di cui all’art. 3 della Legge 170/2010;</a:t>
            </a:r>
          </a:p>
          <a:p>
            <a:pPr>
              <a:buFont typeface="Wingdings 2" panose="05020102010507070707" pitchFamily="18" charset="2"/>
              <a:buNone/>
            </a:pPr>
            <a:r>
              <a:rPr lang="it-IT" altLang="it-IT" b="1">
                <a:solidFill>
                  <a:schemeClr val="bg1"/>
                </a:solidFill>
              </a:rPr>
              <a:t>Le famiglie devono consegnare tutta la documentazione (diagnosi, certificazioni, relazioni...) in segreteria (non ai docenti) per protocollarla.</a:t>
            </a:r>
            <a:endParaRPr lang="it-IT" altLang="it-IT">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2970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2970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29702" name="CasellaDiTesto 1"/>
          <p:cNvSpPr txBox="1">
            <a:spLocks noChangeArrowheads="1"/>
          </p:cNvSpPr>
          <p:nvPr/>
        </p:nvSpPr>
        <p:spPr bwMode="auto">
          <a:xfrm>
            <a:off x="539750" y="692150"/>
            <a:ext cx="6553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a:solidFill>
                  <a:schemeClr val="bg1"/>
                </a:solidFill>
                <a:latin typeface="Arial" panose="020B0604020202020204" pitchFamily="34" charset="0"/>
              </a:rPr>
              <a:t>• condivide le linee elaborate nella documentazione dei percorsi didattici individualizzati e personalizzati ed è chiamata a formalizzare con la scuola un patto educativo/formativo che preveda l’autorizzazione a tutti i docenti del Consiglio di Classe - nel rispetto della privacy e della riservatezza del caso - ad applicare ogni strumento compensativo e le strategie dispensative ritenute idonee,</a:t>
            </a:r>
          </a:p>
          <a:p>
            <a:pPr>
              <a:spcBef>
                <a:spcPct val="0"/>
              </a:spcBef>
              <a:spcAft>
                <a:spcPct val="0"/>
              </a:spcAft>
              <a:buClrTx/>
              <a:buFontTx/>
              <a:buNone/>
            </a:pPr>
            <a:r>
              <a:rPr lang="it-IT" altLang="it-IT">
                <a:solidFill>
                  <a:schemeClr val="bg1"/>
                </a:solidFill>
                <a:latin typeface="Arial" panose="020B0604020202020204" pitchFamily="34" charset="0"/>
              </a:rPr>
              <a:t>previste dalla normativa vigente, tenuto conto delle risorse disponibili;</a:t>
            </a:r>
          </a:p>
          <a:p>
            <a:pPr>
              <a:spcBef>
                <a:spcPct val="0"/>
              </a:spcBef>
              <a:spcAft>
                <a:spcPct val="0"/>
              </a:spcAft>
              <a:buClrTx/>
              <a:buFontTx/>
              <a:buNone/>
            </a:pPr>
            <a:r>
              <a:rPr lang="it-IT" altLang="it-IT">
                <a:solidFill>
                  <a:schemeClr val="bg1"/>
                </a:solidFill>
                <a:latin typeface="Arial" panose="020B0604020202020204" pitchFamily="34" charset="0"/>
              </a:rPr>
              <a:t>• sostiene la motivazione e l’impegno dell’alunno o studente nel lavoro scolastico e domestico;</a:t>
            </a:r>
          </a:p>
          <a:p>
            <a:pPr>
              <a:spcBef>
                <a:spcPct val="0"/>
              </a:spcBef>
              <a:spcAft>
                <a:spcPct val="0"/>
              </a:spcAft>
              <a:buClrTx/>
              <a:buFontTx/>
              <a:buNone/>
            </a:pPr>
            <a:r>
              <a:rPr lang="it-IT" altLang="it-IT">
                <a:solidFill>
                  <a:schemeClr val="bg1"/>
                </a:solidFill>
                <a:latin typeface="Arial" panose="020B0604020202020204" pitchFamily="34" charset="0"/>
              </a:rPr>
              <a:t>• verifica regolarmente lo svolgimento dei compiti assegnati;</a:t>
            </a:r>
          </a:p>
          <a:p>
            <a:pPr>
              <a:spcBef>
                <a:spcPct val="0"/>
              </a:spcBef>
              <a:spcAft>
                <a:spcPct val="0"/>
              </a:spcAft>
              <a:buClrTx/>
              <a:buFontTx/>
              <a:buNone/>
            </a:pPr>
            <a:r>
              <a:rPr lang="it-IT" altLang="it-IT">
                <a:solidFill>
                  <a:schemeClr val="bg1"/>
                </a:solidFill>
                <a:latin typeface="Arial" panose="020B0604020202020204" pitchFamily="34" charset="0"/>
              </a:rPr>
              <a:t>• verifica che vengano portati a scuola i materiali richiesti;</a:t>
            </a:r>
          </a:p>
          <a:p>
            <a:pPr>
              <a:spcBef>
                <a:spcPct val="0"/>
              </a:spcBef>
              <a:spcAft>
                <a:spcPct val="0"/>
              </a:spcAft>
              <a:buClrTx/>
              <a:buFontTx/>
              <a:buNone/>
            </a:pPr>
            <a:r>
              <a:rPr lang="it-IT" altLang="it-IT">
                <a:solidFill>
                  <a:schemeClr val="bg1"/>
                </a:solidFill>
                <a:latin typeface="Arial" panose="020B0604020202020204" pitchFamily="34" charset="0"/>
              </a:rPr>
              <a:t>• incoraggia l’acquisizione di un sempre maggiore grado di autonomia nella gestione dei tempi di studio,</a:t>
            </a:r>
          </a:p>
          <a:p>
            <a:pPr>
              <a:spcBef>
                <a:spcPct val="0"/>
              </a:spcBef>
              <a:spcAft>
                <a:spcPct val="0"/>
              </a:spcAft>
              <a:buClrTx/>
              <a:buFontTx/>
              <a:buNone/>
            </a:pPr>
            <a:r>
              <a:rPr lang="it-IT" altLang="it-IT">
                <a:solidFill>
                  <a:schemeClr val="bg1"/>
                </a:solidFill>
                <a:latin typeface="Arial" panose="020B0604020202020204" pitchFamily="34" charset="0"/>
              </a:rPr>
              <a:t>dell’impegno scolastico e delle relazioni con i docenti;</a:t>
            </a:r>
          </a:p>
          <a:p>
            <a:pPr>
              <a:spcBef>
                <a:spcPct val="0"/>
              </a:spcBef>
              <a:spcAft>
                <a:spcPct val="0"/>
              </a:spcAft>
              <a:buClrTx/>
              <a:buFontTx/>
              <a:buNone/>
            </a:pPr>
            <a:r>
              <a:rPr lang="it-IT" altLang="it-IT">
                <a:solidFill>
                  <a:schemeClr val="bg1"/>
                </a:solidFill>
                <a:latin typeface="Arial" panose="020B0604020202020204" pitchFamily="34" charset="0"/>
              </a:rPr>
              <a:t>• considera non soltanto il significato valutativo, ma anche formativo delle singole discipline.</a:t>
            </a: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0724" name="CasellaDiTesto 3"/>
          <p:cNvSpPr txBox="1">
            <a:spLocks noChangeArrowheads="1"/>
          </p:cNvSpPr>
          <p:nvPr/>
        </p:nvSpPr>
        <p:spPr bwMode="auto">
          <a:xfrm>
            <a:off x="539750" y="1125538"/>
            <a:ext cx="7777163"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INSEGNARE E APPRENDERE NELLA “ SPECIALE NORMALITA’ “</a:t>
            </a:r>
          </a:p>
          <a:p>
            <a:pPr algn="ctr" eaLnBrk="1" hangingPunct="1">
              <a:spcBef>
                <a:spcPct val="0"/>
              </a:spcBef>
              <a:spcAft>
                <a:spcPct val="0"/>
              </a:spcAft>
              <a:buClrTx/>
              <a:buFontTx/>
              <a:buNone/>
            </a:pPr>
            <a:endParaRPr lang="it-IT" altLang="it-IT" b="1">
              <a:solidFill>
                <a:schemeClr val="bg1"/>
              </a:solidFill>
            </a:endParaRP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Una progettazione didattica attenta ai Bisogni Educativi </a:t>
            </a:r>
          </a:p>
          <a:p>
            <a:pPr eaLnBrk="1" hangingPunct="1">
              <a:spcBef>
                <a:spcPct val="0"/>
              </a:spcBef>
              <a:spcAft>
                <a:spcPct val="0"/>
              </a:spcAft>
              <a:buClrTx/>
              <a:buFontTx/>
              <a:buNone/>
            </a:pPr>
            <a:r>
              <a:rPr lang="it-IT" altLang="it-IT">
                <a:solidFill>
                  <a:schemeClr val="bg1"/>
                </a:solidFill>
              </a:rPr>
              <a:t>Speciali presuppone </a:t>
            </a:r>
            <a:r>
              <a:rPr lang="it-IT" altLang="it-IT" b="1">
                <a:solidFill>
                  <a:schemeClr val="bg1"/>
                </a:solidFill>
              </a:rPr>
              <a:t>un adattamento degli obiettivi curricolari , </a:t>
            </a:r>
            <a:r>
              <a:rPr lang="it-IT" altLang="it-IT">
                <a:solidFill>
                  <a:schemeClr val="bg1"/>
                </a:solidFill>
              </a:rPr>
              <a:t>attraverso:</a:t>
            </a:r>
          </a:p>
          <a:p>
            <a:pPr eaLnBrk="1" hangingPunct="1">
              <a:spcBef>
                <a:spcPct val="0"/>
              </a:spcBef>
              <a:spcAft>
                <a:spcPct val="0"/>
              </a:spcAft>
              <a:buClrTx/>
              <a:buFontTx/>
              <a:buNone/>
            </a:pPr>
            <a:r>
              <a:rPr lang="it-IT" altLang="it-IT">
                <a:solidFill>
                  <a:schemeClr val="bg1"/>
                </a:solidFill>
              </a:rPr>
              <a:t>•graduazione degli obiettivi e chiarezza sugli obiettivi minimi</a:t>
            </a:r>
          </a:p>
          <a:p>
            <a:pPr eaLnBrk="1" hangingPunct="1">
              <a:spcBef>
                <a:spcPct val="0"/>
              </a:spcBef>
              <a:spcAft>
                <a:spcPct val="0"/>
              </a:spcAft>
              <a:buClrTx/>
              <a:buFontTx/>
              <a:buNone/>
            </a:pPr>
            <a:r>
              <a:rPr lang="it-IT" altLang="it-IT">
                <a:solidFill>
                  <a:schemeClr val="bg1"/>
                </a:solidFill>
              </a:rPr>
              <a:t>•sostituzione di uno o più componenti di input o di azione</a:t>
            </a:r>
          </a:p>
          <a:p>
            <a:pPr eaLnBrk="1" hangingPunct="1">
              <a:spcBef>
                <a:spcPct val="0"/>
              </a:spcBef>
              <a:spcAft>
                <a:spcPct val="0"/>
              </a:spcAft>
              <a:buClrTx/>
              <a:buFontTx/>
              <a:buNone/>
            </a:pPr>
            <a:r>
              <a:rPr lang="it-IT" altLang="it-IT">
                <a:solidFill>
                  <a:schemeClr val="bg1"/>
                </a:solidFill>
              </a:rPr>
              <a:t>•facilitazione: ricontestualizzare degli obiettivi e delle corrispondenti attività didattiche,</a:t>
            </a:r>
          </a:p>
          <a:p>
            <a:pPr eaLnBrk="1" hangingPunct="1">
              <a:spcBef>
                <a:spcPct val="0"/>
              </a:spcBef>
              <a:spcAft>
                <a:spcPct val="0"/>
              </a:spcAft>
              <a:buClrTx/>
              <a:buFontTx/>
              <a:buNone/>
            </a:pPr>
            <a:r>
              <a:rPr lang="it-IT" altLang="it-IT">
                <a:solidFill>
                  <a:schemeClr val="bg1"/>
                </a:solidFill>
              </a:rPr>
              <a:t>•semplificazione: abbassamento delle difficoltà dell’obiettivo</a:t>
            </a:r>
          </a:p>
          <a:p>
            <a:pPr eaLnBrk="1" hangingPunct="1">
              <a:spcBef>
                <a:spcPct val="0"/>
              </a:spcBef>
              <a:spcAft>
                <a:spcPct val="0"/>
              </a:spcAft>
              <a:buClrTx/>
              <a:buFontTx/>
              <a:buNone/>
            </a:pPr>
            <a:r>
              <a:rPr lang="it-IT" altLang="it-IT">
                <a:solidFill>
                  <a:schemeClr val="bg1"/>
                </a:solidFill>
              </a:rPr>
              <a:t>•scomposizione della disciplina nei suoi nuclei fondanti ,per poterne trarre obiettivi partecipativi accessibili.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3174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8373" name="CasellaDiTesto 2"/>
          <p:cNvSpPr txBox="1">
            <a:spLocks noChangeArrowheads="1"/>
          </p:cNvSpPr>
          <p:nvPr/>
        </p:nvSpPr>
        <p:spPr bwMode="auto">
          <a:xfrm>
            <a:off x="755650" y="404813"/>
            <a:ext cx="63373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defRPr/>
            </a:pPr>
            <a:endParaRPr lang="it-IT" b="1" dirty="0" smtClean="0">
              <a:solidFill>
                <a:schemeClr val="bg1"/>
              </a:solidFill>
            </a:endParaRPr>
          </a:p>
          <a:p>
            <a:pPr>
              <a:buFont typeface="Wingdings 2" panose="05020102010507070707" pitchFamily="18" charset="2"/>
              <a:buNone/>
              <a:defRPr/>
            </a:pPr>
            <a:r>
              <a:rPr lang="it-IT" b="1" i="1" dirty="0" smtClean="0">
                <a:solidFill>
                  <a:schemeClr val="bg1"/>
                </a:solidFill>
              </a:rPr>
              <a:t>Come gli insegnanti possono aiutare gli alunni BES? </a:t>
            </a:r>
            <a:endParaRPr lang="it-IT" dirty="0" smtClean="0">
              <a:solidFill>
                <a:schemeClr val="bg1"/>
              </a:solidFill>
            </a:endParaRPr>
          </a:p>
          <a:p>
            <a:pPr>
              <a:buFont typeface="Wingdings 2" panose="05020102010507070707" pitchFamily="18" charset="2"/>
              <a:buNone/>
              <a:defRPr/>
            </a:pPr>
            <a:r>
              <a:rPr lang="it-IT" sz="1600" dirty="0" smtClean="0">
                <a:solidFill>
                  <a:schemeClr val="bg1"/>
                </a:solidFill>
              </a:rPr>
              <a:t>Al centro delle ultime normative scolastiche c’è il concetto dell’individualizzazione del percorso formativo e pertanto è possibile adottare le seguenti procedure: </a:t>
            </a:r>
          </a:p>
          <a:p>
            <a:pPr marL="285750" indent="-285750">
              <a:buFont typeface="Wingdings" panose="05000000000000000000" pitchFamily="2" charset="2"/>
              <a:buChar char="ü"/>
              <a:defRPr/>
            </a:pPr>
            <a:r>
              <a:rPr lang="it-IT" sz="1600" dirty="0" smtClean="0">
                <a:solidFill>
                  <a:schemeClr val="bg1"/>
                </a:solidFill>
              </a:rPr>
              <a:t>Strumenti compensativi </a:t>
            </a:r>
          </a:p>
          <a:p>
            <a:pPr marL="285750" indent="-285750">
              <a:buFont typeface="Wingdings" panose="05000000000000000000" pitchFamily="2" charset="2"/>
              <a:buChar char="ü"/>
              <a:defRPr/>
            </a:pPr>
            <a:r>
              <a:rPr lang="it-IT" sz="1600" dirty="0" smtClean="0">
                <a:solidFill>
                  <a:schemeClr val="bg1"/>
                </a:solidFill>
              </a:rPr>
              <a:t>Strategie compensative/dispensative </a:t>
            </a:r>
          </a:p>
          <a:p>
            <a:pPr marL="285750" indent="-285750">
              <a:buFont typeface="Wingdings" panose="05000000000000000000" pitchFamily="2" charset="2"/>
              <a:buChar char="ü"/>
              <a:defRPr/>
            </a:pPr>
            <a:r>
              <a:rPr lang="it-IT" sz="1600" dirty="0" smtClean="0">
                <a:solidFill>
                  <a:schemeClr val="bg1"/>
                </a:solidFill>
              </a:rPr>
              <a:t>Strategie mirate </a:t>
            </a:r>
          </a:p>
          <a:p>
            <a:pPr marL="285750" indent="-285750">
              <a:buFont typeface="Wingdings" panose="05000000000000000000" pitchFamily="2" charset="2"/>
              <a:buChar char="ü"/>
              <a:defRPr/>
            </a:pPr>
            <a:r>
              <a:rPr lang="it-IT" sz="1600" dirty="0" smtClean="0">
                <a:solidFill>
                  <a:schemeClr val="bg1"/>
                </a:solidFill>
              </a:rPr>
              <a:t>Visualizzazione delle spiegazioni con mappe concettuali e schemi alla lavagna </a:t>
            </a:r>
          </a:p>
          <a:p>
            <a:pPr marL="285750" indent="-285750">
              <a:buFont typeface="Wingdings" panose="05000000000000000000" pitchFamily="2" charset="2"/>
              <a:buChar char="ü"/>
              <a:defRPr/>
            </a:pPr>
            <a:r>
              <a:rPr lang="it-IT" sz="1600" dirty="0" smtClean="0">
                <a:solidFill>
                  <a:schemeClr val="bg1"/>
                </a:solidFill>
              </a:rPr>
              <a:t>Riduzione della quantità di esercizi e materiali di studio a casa </a:t>
            </a:r>
          </a:p>
          <a:p>
            <a:pPr marL="285750" indent="-285750">
              <a:buFont typeface="Wingdings" panose="05000000000000000000" pitchFamily="2" charset="2"/>
              <a:buChar char="ü"/>
              <a:defRPr/>
            </a:pPr>
            <a:r>
              <a:rPr lang="it-IT" sz="1600" dirty="0" smtClean="0">
                <a:solidFill>
                  <a:schemeClr val="bg1"/>
                </a:solidFill>
              </a:rPr>
              <a:t>Favorire e facilitare occasioni di attività didattica cooperativa </a:t>
            </a:r>
          </a:p>
          <a:p>
            <a:pPr marL="285750" indent="-285750">
              <a:buFont typeface="Wingdings" panose="05000000000000000000" pitchFamily="2" charset="2"/>
              <a:buChar char="ü"/>
              <a:defRPr/>
            </a:pPr>
            <a:r>
              <a:rPr lang="it-IT" sz="1600" dirty="0" smtClean="0">
                <a:solidFill>
                  <a:schemeClr val="bg1"/>
                </a:solidFill>
              </a:rPr>
              <a:t>Utilizzo di strumenti multimediali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124"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12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126" name="CasellaDiTesto 1"/>
          <p:cNvSpPr txBox="1">
            <a:spLocks noChangeArrowheads="1"/>
          </p:cNvSpPr>
          <p:nvPr/>
        </p:nvSpPr>
        <p:spPr bwMode="auto">
          <a:xfrm>
            <a:off x="971550" y="908050"/>
            <a:ext cx="612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a:solidFill>
                  <a:schemeClr val="bg1"/>
                </a:solidFill>
                <a:latin typeface="Arial" panose="020B0604020202020204" pitchFamily="34" charset="0"/>
              </a:rPr>
              <a:t>Il presente Vademecum intende offrire un primo supporto ai Docenti dell’Istituto che insegnano in classi in cui sono presenti studenti con Bisogni Educativi Speciali riportando alcune informazioni e linee guida essenziali. </a:t>
            </a:r>
          </a:p>
          <a:p>
            <a:pPr>
              <a:spcBef>
                <a:spcPct val="0"/>
              </a:spcBef>
              <a:spcAft>
                <a:spcPct val="0"/>
              </a:spcAft>
              <a:buClrTx/>
              <a:buFontTx/>
              <a:buNone/>
            </a:pPr>
            <a:r>
              <a:rPr lang="it-IT" altLang="it-IT">
                <a:solidFill>
                  <a:schemeClr val="bg1"/>
                </a:solidFill>
                <a:latin typeface="Arial" panose="020B0604020202020204" pitchFamily="34" charset="0"/>
              </a:rPr>
              <a:t>La recente normativa favorisce il passaggio da un modello di scuola “integrante” ad uno “inclusivo” che</a:t>
            </a:r>
          </a:p>
          <a:p>
            <a:pPr>
              <a:spcBef>
                <a:spcPct val="0"/>
              </a:spcBef>
              <a:spcAft>
                <a:spcPct val="0"/>
              </a:spcAft>
              <a:buClrTx/>
              <a:buFontTx/>
              <a:buNone/>
            </a:pPr>
            <a:r>
              <a:rPr lang="it-IT" altLang="it-IT">
                <a:solidFill>
                  <a:schemeClr val="bg1"/>
                </a:solidFill>
                <a:latin typeface="Arial" panose="020B0604020202020204" pitchFamily="34" charset="0"/>
              </a:rPr>
              <a:t>garantisce il rafforzamento di azioni finalizzate alla personalizzazione dei percorsi di crescita e la formazione di tutti gli alunni, in funzione della definizione e realizzazione del “progetto di vita” di ciascuno.</a:t>
            </a:r>
          </a:p>
          <a:p>
            <a:pPr>
              <a:spcBef>
                <a:spcPct val="0"/>
              </a:spcBef>
              <a:spcAft>
                <a:spcPct val="0"/>
              </a:spcAft>
              <a:buClrTx/>
              <a:buFontTx/>
              <a:buNone/>
            </a:pPr>
            <a:r>
              <a:rPr lang="it-IT" altLang="it-IT">
                <a:solidFill>
                  <a:schemeClr val="bg1"/>
                </a:solidFill>
                <a:latin typeface="Arial" panose="020B0604020202020204" pitchFamily="34" charset="0"/>
              </a:rPr>
              <a:t>Ciò significa che il processo di inclusione non riguarda solamente i ragazzi con disabilità certificate (ai sensi</a:t>
            </a:r>
          </a:p>
          <a:p>
            <a:pPr>
              <a:spcBef>
                <a:spcPct val="0"/>
              </a:spcBef>
              <a:spcAft>
                <a:spcPct val="0"/>
              </a:spcAft>
              <a:buClrTx/>
              <a:buFontTx/>
              <a:buNone/>
            </a:pPr>
            <a:r>
              <a:rPr lang="it-IT" altLang="it-IT">
                <a:solidFill>
                  <a:schemeClr val="bg1"/>
                </a:solidFill>
                <a:latin typeface="Arial" panose="020B0604020202020204" pitchFamily="34" charset="0"/>
              </a:rPr>
              <a:t>della Legge 104/92) ma tutti quegli alunni che sono portatori di esigenze o Bisogni Educativi Speciali (BES).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2772" name="CasellaDiTesto 3"/>
          <p:cNvSpPr txBox="1">
            <a:spLocks noChangeArrowheads="1"/>
          </p:cNvSpPr>
          <p:nvPr/>
        </p:nvSpPr>
        <p:spPr bwMode="auto">
          <a:xfrm>
            <a:off x="611188" y="615950"/>
            <a:ext cx="6840537"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MISURE DISPENSATIVE </a:t>
            </a:r>
            <a:endParaRPr lang="it-IT" altLang="it-IT">
              <a:solidFill>
                <a:schemeClr val="bg1"/>
              </a:solidFill>
            </a:endParaRPr>
          </a:p>
          <a:p>
            <a:pPr>
              <a:buFont typeface="Wingdings 2" panose="05020102010507070707" pitchFamily="18" charset="2"/>
              <a:buNone/>
            </a:pPr>
            <a:r>
              <a:rPr lang="it-IT" altLang="it-IT">
                <a:solidFill>
                  <a:schemeClr val="bg1"/>
                </a:solidFill>
              </a:rPr>
              <a:t>Secondo le Linee Guida. Le misure dispensative sono </a:t>
            </a:r>
            <a:r>
              <a:rPr lang="it-IT" altLang="it-IT" i="1">
                <a:solidFill>
                  <a:schemeClr val="bg1"/>
                </a:solidFill>
              </a:rPr>
              <a:t>interventi che consentono all’alunno di non svolgere alcune prestazioni che, a causa del disturbo, risultano particolarmente difficoltose e che non migliorano l’apprendimento </a:t>
            </a:r>
            <a:r>
              <a:rPr lang="it-IT" altLang="it-IT">
                <a:solidFill>
                  <a:schemeClr val="bg1"/>
                </a:solidFill>
              </a:rPr>
              <a:t>(MIUR Linee Guida,2011) purché esse non siano “essenziali ai fini della qualità dei concetti da apprendere” (L. 170/10). Le misure dispensative devono essere adottate in relazione ad ogni singolo caso, non è detto che siano necessariamente definitive, possono anche essere temporanee. Occorre prevedere, per quanto è possibile, delle modalità alternative rispetto alla dispensa attuata.( Ad esempio, se l’allievo necessita della dispensa di copiare dalla lavagna perché è un’attività troppo onerosa in termini di tempo, energie e qualità del risultato, bisogna pensare di compensare l’attività fornendogli fotocopie o altro)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asellaDiTesto 1"/>
          <p:cNvSpPr txBox="1">
            <a:spLocks noChangeArrowheads="1"/>
          </p:cNvSpPr>
          <p:nvPr/>
        </p:nvSpPr>
        <p:spPr bwMode="auto">
          <a:xfrm>
            <a:off x="827088" y="549275"/>
            <a:ext cx="6192837"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a:solidFill>
                  <a:schemeClr val="bg1"/>
                </a:solidFill>
              </a:rPr>
              <a:t>Il Consiglio di Classe, in accordo con la famiglia e i clinici di riferimento, dopo un’attenta e approfondita osservazione decide le misure dispensative da adottare per quel singolo caso. È importante tener presente che le misure dispensative non promuovono l’autonomia; è dunque necessario cercare di fornire adeguati strumenti compensativi che consentono al soggetto di realizzare il più autonomamente possibile le medesime prestazioni richieste ai compagni e/o di eseguire, con modalità diverse e più adatte, i compiti dai quali è stato dispensato dallo svolgimento tradizionale. È bene essere flessibili ed evitare, quando è possibile, la dispensa totale cercando di trovare dei momenti o delle situazioni in cui il ragazzo, se lo desidera, possa cimentarsi liberamente nell’attività senza sperimentare effetti negativi. </a:t>
            </a:r>
          </a:p>
          <a:p>
            <a:pPr>
              <a:buFont typeface="Wingdings 2" panose="05020102010507070707" pitchFamily="18" charset="2"/>
              <a:buNone/>
            </a:pP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4820" name="CasellaDiTesto 3"/>
          <p:cNvSpPr txBox="1">
            <a:spLocks noChangeArrowheads="1"/>
          </p:cNvSpPr>
          <p:nvPr/>
        </p:nvSpPr>
        <p:spPr bwMode="auto">
          <a:xfrm>
            <a:off x="827088" y="696913"/>
            <a:ext cx="64103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STRUMENTI COMPENSATIVI </a:t>
            </a:r>
            <a:endParaRPr lang="it-IT" altLang="it-IT">
              <a:solidFill>
                <a:schemeClr val="bg1"/>
              </a:solidFill>
            </a:endParaRPr>
          </a:p>
          <a:p>
            <a:pPr>
              <a:buFont typeface="Wingdings 2" panose="05020102010507070707" pitchFamily="18" charset="2"/>
              <a:buNone/>
            </a:pPr>
            <a:r>
              <a:rPr lang="it-IT" altLang="it-IT">
                <a:solidFill>
                  <a:schemeClr val="bg1"/>
                </a:solidFill>
              </a:rPr>
              <a:t>La compensazione, nei sui vari aspetti, rappresenta un'azione che mira a ridurre gli effetti negativi del disturbo per raggiungere comunque prestazioni funzionalmente adeguate. </a:t>
            </a:r>
          </a:p>
          <a:p>
            <a:pPr>
              <a:buFont typeface="Wingdings 2" panose="05020102010507070707" pitchFamily="18" charset="2"/>
              <a:buNone/>
            </a:pPr>
            <a:r>
              <a:rPr lang="it-IT" altLang="it-IT">
                <a:solidFill>
                  <a:schemeClr val="bg1"/>
                </a:solidFill>
              </a:rPr>
              <a:t>Utilizzare strumenti o strategie compensative, non significa avere una facilitazione di tipo cognitivo, ma permette di imparare. Gli strumenti compensativi possono dare effettiva autonomia perché hanno importanti ripercussioni sulla velocità e/o correttezza dell’esecuzione della consegna.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5844" name="CasellaDiTesto 3"/>
          <p:cNvSpPr txBox="1">
            <a:spLocks noChangeArrowheads="1"/>
          </p:cNvSpPr>
          <p:nvPr/>
        </p:nvSpPr>
        <p:spPr bwMode="auto">
          <a:xfrm>
            <a:off x="611188" y="696913"/>
            <a:ext cx="6840537"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endParaRPr lang="it-IT" altLang="it-IT">
              <a:solidFill>
                <a:schemeClr val="bg1"/>
              </a:solidFill>
            </a:endParaRPr>
          </a:p>
          <a:p>
            <a:pPr>
              <a:buFont typeface="Wingdings 2" panose="05020102010507070707" pitchFamily="18" charset="2"/>
              <a:buNone/>
            </a:pPr>
            <a:r>
              <a:rPr lang="it-IT" altLang="it-IT">
                <a:solidFill>
                  <a:schemeClr val="bg1"/>
                </a:solidFill>
              </a:rPr>
              <a:t>Possono esserci strumenti compensativi tecnologici (computer, sintesi vocale, ecc.) e non tecnologici </a:t>
            </a:r>
          </a:p>
          <a:p>
            <a:pPr>
              <a:buFont typeface="Wingdings 2" panose="05020102010507070707" pitchFamily="18" charset="2"/>
              <a:buNone/>
            </a:pPr>
            <a:r>
              <a:rPr lang="it-IT" altLang="it-IT">
                <a:solidFill>
                  <a:schemeClr val="bg1"/>
                </a:solidFill>
              </a:rPr>
              <a:t>( tabelle, formulari, schemi, mappe, ecc.) </a:t>
            </a:r>
          </a:p>
          <a:p>
            <a:pPr>
              <a:buFont typeface="Wingdings 2" panose="05020102010507070707" pitchFamily="18" charset="2"/>
              <a:buNone/>
            </a:pPr>
            <a:r>
              <a:rPr lang="it-IT" altLang="it-IT">
                <a:solidFill>
                  <a:schemeClr val="bg1"/>
                </a:solidFill>
              </a:rPr>
              <a:t>L’individuazione degli strumenti compensativi più </a:t>
            </a:r>
          </a:p>
          <a:p>
            <a:pPr>
              <a:buFont typeface="Wingdings 2" panose="05020102010507070707" pitchFamily="18" charset="2"/>
              <a:buNone/>
            </a:pPr>
            <a:r>
              <a:rPr lang="it-IT" altLang="it-IT">
                <a:solidFill>
                  <a:schemeClr val="bg1"/>
                </a:solidFill>
              </a:rPr>
              <a:t>efficaci e idonei per le persone con DSA non è una operazione semplice né scontata nei risultati.</a:t>
            </a:r>
          </a:p>
          <a:p>
            <a:pPr>
              <a:buFont typeface="Wingdings 2" panose="05020102010507070707" pitchFamily="18" charset="2"/>
              <a:buNone/>
            </a:pPr>
            <a:r>
              <a:rPr lang="it-IT" altLang="it-IT">
                <a:solidFill>
                  <a:schemeClr val="bg1"/>
                </a:solidFill>
              </a:rPr>
              <a:t> L’efficacia dell’utilizzo di questi strumenti è collegata alle competenze del soggetto.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6868" name="CasellaDiTesto 2"/>
          <p:cNvSpPr txBox="1">
            <a:spLocks noChangeArrowheads="1"/>
          </p:cNvSpPr>
          <p:nvPr/>
        </p:nvSpPr>
        <p:spPr bwMode="auto">
          <a:xfrm>
            <a:off x="539750" y="333375"/>
            <a:ext cx="698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2400" b="1">
              <a:solidFill>
                <a:schemeClr val="bg1"/>
              </a:solidFill>
            </a:endParaRPr>
          </a:p>
          <a:p>
            <a:pPr eaLnBrk="1" hangingPunct="1">
              <a:spcBef>
                <a:spcPct val="0"/>
              </a:spcBef>
              <a:spcAft>
                <a:spcPct val="0"/>
              </a:spcAft>
              <a:buClrTx/>
              <a:buFontTx/>
              <a:buNone/>
            </a:pPr>
            <a:endParaRPr lang="it-IT" altLang="it-IT"/>
          </a:p>
        </p:txBody>
      </p:sp>
      <p:sp>
        <p:nvSpPr>
          <p:cNvPr id="36869" name="CasellaDiTesto 3"/>
          <p:cNvSpPr txBox="1">
            <a:spLocks noChangeArrowheads="1"/>
          </p:cNvSpPr>
          <p:nvPr/>
        </p:nvSpPr>
        <p:spPr bwMode="auto">
          <a:xfrm>
            <a:off x="827088" y="1196975"/>
            <a:ext cx="6553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Verifiche e Valutazione</a:t>
            </a:r>
            <a:r>
              <a:rPr lang="it-IT" altLang="it-IT">
                <a:solidFill>
                  <a:schemeClr val="bg1"/>
                </a:solidFill>
              </a:rPr>
              <a:t>:</a:t>
            </a:r>
          </a:p>
          <a:p>
            <a:pPr algn="ctr" eaLnBrk="1" hangingPunct="1">
              <a:spcBef>
                <a:spcPct val="0"/>
              </a:spcBef>
              <a:spcAft>
                <a:spcPct val="0"/>
              </a:spcAft>
              <a:buClrTx/>
              <a:buFontTx/>
              <a:buNone/>
            </a:pP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Misure </a:t>
            </a:r>
            <a:r>
              <a:rPr lang="it-IT" altLang="it-IT" b="1">
                <a:solidFill>
                  <a:schemeClr val="bg1"/>
                </a:solidFill>
              </a:rPr>
              <a:t>dispensative e strumenti compensativi </a:t>
            </a:r>
            <a:r>
              <a:rPr lang="it-IT" altLang="it-IT">
                <a:solidFill>
                  <a:schemeClr val="bg1"/>
                </a:solidFill>
              </a:rPr>
              <a:t>sono garantiti anche per le verifiche ai fini della valutazione periodica, annuale e per quella relativa alle prove d’esame</a:t>
            </a:r>
            <a:r>
              <a:rPr lang="it-IT" altLang="it-IT" b="1">
                <a:solidFill>
                  <a:schemeClr val="bg1"/>
                </a:solidFill>
              </a:rPr>
              <a:t>; </a:t>
            </a:r>
            <a:r>
              <a:rPr lang="it-IT" altLang="it-IT">
                <a:solidFill>
                  <a:schemeClr val="bg1"/>
                </a:solidFill>
              </a:rPr>
              <a:t>il loro utilizzo non penalizza la valutazione.</a:t>
            </a:r>
          </a:p>
          <a:p>
            <a:pPr eaLnBrk="1" hangingPunct="1">
              <a:spcBef>
                <a:spcPct val="0"/>
              </a:spcBef>
              <a:spcAft>
                <a:spcPct val="0"/>
              </a:spcAft>
              <a:buClrTx/>
              <a:buFontTx/>
              <a:buNone/>
            </a:pPr>
            <a:r>
              <a:rPr lang="it-IT" altLang="it-IT">
                <a:solidFill>
                  <a:schemeClr val="bg1"/>
                </a:solidFill>
              </a:rPr>
              <a:t>La </a:t>
            </a:r>
            <a:r>
              <a:rPr lang="it-IT" altLang="it-IT" b="1">
                <a:solidFill>
                  <a:schemeClr val="bg1"/>
                </a:solidFill>
              </a:rPr>
              <a:t>prestazione orale </a:t>
            </a:r>
            <a:r>
              <a:rPr lang="it-IT" altLang="it-IT">
                <a:solidFill>
                  <a:schemeClr val="bg1"/>
                </a:solidFill>
              </a:rPr>
              <a:t>va privilegiata e considerata anche come compensativa della prestazione scritta.</a:t>
            </a:r>
          </a:p>
          <a:p>
            <a:pPr eaLnBrk="1" hangingPunct="1">
              <a:spcBef>
                <a:spcPct val="0"/>
              </a:spcBef>
              <a:spcAft>
                <a:spcPct val="0"/>
              </a:spcAft>
              <a:buClrTx/>
              <a:buFontTx/>
              <a:buNone/>
            </a:pPr>
            <a:r>
              <a:rPr lang="it-IT" altLang="it-IT">
                <a:solidFill>
                  <a:schemeClr val="bg1"/>
                </a:solidFill>
              </a:rPr>
              <a:t>•Nei casi di studenti con DSA il PDP sarà caratterizzato dalla </a:t>
            </a:r>
            <a:r>
              <a:rPr lang="it-IT" altLang="it-IT" b="1">
                <a:solidFill>
                  <a:schemeClr val="bg1"/>
                </a:solidFill>
              </a:rPr>
              <a:t>elevata compatibilità con il percorso regolare.</a:t>
            </a: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3789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3789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37894" name="CasellaDiTesto 2"/>
          <p:cNvSpPr txBox="1">
            <a:spLocks noChangeArrowheads="1"/>
          </p:cNvSpPr>
          <p:nvPr/>
        </p:nvSpPr>
        <p:spPr bwMode="auto">
          <a:xfrm>
            <a:off x="611188" y="981075"/>
            <a:ext cx="64817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i="1">
                <a:solidFill>
                  <a:schemeClr val="bg1"/>
                </a:solidFill>
                <a:latin typeface="Arial" panose="020B0604020202020204" pitchFamily="34" charset="0"/>
              </a:rPr>
              <a:t>Come è meglio organizzare le verifiche scritte/orali? </a:t>
            </a:r>
            <a:endParaRPr lang="it-IT" altLang="it-IT">
              <a:solidFill>
                <a:schemeClr val="bg1"/>
              </a:solidFill>
              <a:latin typeface="Arial" panose="020B0604020202020204" pitchFamily="34" charset="0"/>
            </a:endParaRPr>
          </a:p>
          <a:p>
            <a:pPr>
              <a:spcBef>
                <a:spcPct val="0"/>
              </a:spcBef>
              <a:spcAft>
                <a:spcPct val="0"/>
              </a:spcAft>
              <a:buClrTx/>
              <a:buFontTx/>
              <a:buNone/>
            </a:pPr>
            <a:r>
              <a:rPr lang="it-IT" altLang="it-IT" b="1">
                <a:solidFill>
                  <a:schemeClr val="bg1"/>
                </a:solidFill>
                <a:latin typeface="Arial" panose="020B0604020202020204" pitchFamily="34" charset="0"/>
              </a:rPr>
              <a:t>Per le prove scritte</a:t>
            </a:r>
            <a:r>
              <a:rPr lang="it-IT" altLang="it-IT">
                <a:solidFill>
                  <a:schemeClr val="bg1"/>
                </a:solidFill>
                <a:latin typeface="Arial" panose="020B0604020202020204" pitchFamily="34" charset="0"/>
              </a:rPr>
              <a:t>: </a:t>
            </a:r>
          </a:p>
          <a:p>
            <a:pPr>
              <a:spcBef>
                <a:spcPct val="0"/>
              </a:spcBef>
              <a:spcAft>
                <a:spcPct val="0"/>
              </a:spcAft>
              <a:buClrTx/>
              <a:buFontTx/>
              <a:buNone/>
            </a:pPr>
            <a:r>
              <a:rPr lang="it-IT" altLang="it-IT">
                <a:solidFill>
                  <a:schemeClr val="bg1"/>
                </a:solidFill>
                <a:latin typeface="Arial" panose="020B0604020202020204" pitchFamily="34" charset="0"/>
              </a:rPr>
              <a:t>Matematica: concedere più tempo, diminuire il numero degli esercizi, fare usare la calcolatrice, fornire formulari. </a:t>
            </a:r>
          </a:p>
          <a:p>
            <a:pPr>
              <a:spcBef>
                <a:spcPct val="0"/>
              </a:spcBef>
              <a:spcAft>
                <a:spcPct val="0"/>
              </a:spcAft>
              <a:buClrTx/>
              <a:buFontTx/>
              <a:buNone/>
            </a:pPr>
            <a:r>
              <a:rPr lang="it-IT" altLang="it-IT">
                <a:solidFill>
                  <a:schemeClr val="bg1"/>
                </a:solidFill>
                <a:latin typeface="Arial" panose="020B0604020202020204" pitchFamily="34" charset="0"/>
              </a:rPr>
              <a:t>Lingue straniere: somministrare esercizi complementari o a risposta multipla; favorire l’orale rispetto allo scritto. </a:t>
            </a:r>
          </a:p>
          <a:p>
            <a:pPr>
              <a:spcBef>
                <a:spcPct val="0"/>
              </a:spcBef>
              <a:spcAft>
                <a:spcPct val="0"/>
              </a:spcAft>
              <a:buClrTx/>
              <a:buFontTx/>
              <a:buNone/>
            </a:pPr>
            <a:r>
              <a:rPr lang="it-IT" altLang="it-IT">
                <a:solidFill>
                  <a:schemeClr val="bg1"/>
                </a:solidFill>
                <a:latin typeface="Arial" panose="020B0604020202020204" pitchFamily="34" charset="0"/>
              </a:rPr>
              <a:t>Italiano: se è possibile far usare il computer, nelle prove di grammatica fare consultare schede specifiche. </a:t>
            </a:r>
          </a:p>
          <a:p>
            <a:pPr>
              <a:spcBef>
                <a:spcPct val="0"/>
              </a:spcBef>
              <a:spcAft>
                <a:spcPct val="0"/>
              </a:spcAft>
              <a:buClrTx/>
              <a:buFontTx/>
              <a:buNone/>
            </a:pPr>
            <a:r>
              <a:rPr lang="it-IT" altLang="it-IT">
                <a:solidFill>
                  <a:schemeClr val="bg1"/>
                </a:solidFill>
                <a:latin typeface="Arial" panose="020B0604020202020204" pitchFamily="34" charset="0"/>
              </a:rPr>
              <a:t>Per tutte le altre materie dare più tempo oppure un minor numero di domande. </a:t>
            </a:r>
          </a:p>
          <a:p>
            <a:pPr>
              <a:spcBef>
                <a:spcPct val="0"/>
              </a:spcBef>
              <a:spcAft>
                <a:spcPct val="0"/>
              </a:spcAft>
              <a:buClrTx/>
              <a:buFontTx/>
              <a:buNone/>
            </a:pPr>
            <a:r>
              <a:rPr lang="it-IT" altLang="it-IT" b="1">
                <a:solidFill>
                  <a:schemeClr val="bg1"/>
                </a:solidFill>
                <a:latin typeface="Arial" panose="020B0604020202020204" pitchFamily="34" charset="0"/>
              </a:rPr>
              <a:t>Per le prove orali</a:t>
            </a:r>
            <a:r>
              <a:rPr lang="it-IT" altLang="it-IT">
                <a:solidFill>
                  <a:schemeClr val="bg1"/>
                </a:solidFill>
                <a:latin typeface="Arial" panose="020B0604020202020204" pitchFamily="34" charset="0"/>
              </a:rPr>
              <a:t>: </a:t>
            </a:r>
          </a:p>
          <a:p>
            <a:pPr>
              <a:spcBef>
                <a:spcPct val="0"/>
              </a:spcBef>
              <a:spcAft>
                <a:spcPct val="0"/>
              </a:spcAft>
              <a:buClrTx/>
              <a:buFontTx/>
              <a:buNone/>
            </a:pPr>
            <a:r>
              <a:rPr lang="it-IT" altLang="it-IT">
                <a:solidFill>
                  <a:schemeClr val="bg1"/>
                </a:solidFill>
                <a:latin typeface="Arial" panose="020B0604020202020204" pitchFamily="34" charset="0"/>
              </a:rPr>
              <a:t>Programmare le interrogazioni specificando gli argomenti che saranno chiesti e ridurre il numero degli argomenti; fare utilizzare sussidi cartacei e multimediali.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38916" name="CasellaDiTesto 3"/>
          <p:cNvSpPr txBox="1">
            <a:spLocks noChangeArrowheads="1"/>
          </p:cNvSpPr>
          <p:nvPr/>
        </p:nvSpPr>
        <p:spPr bwMode="auto">
          <a:xfrm>
            <a:off x="539750" y="620713"/>
            <a:ext cx="633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LE PRINCIPALI CARATTERISTICHE DEI DOCUMENTI DI PROGRAMMAZIONE</a:t>
            </a:r>
            <a:endParaRPr lang="it-IT" altLang="it-IT">
              <a:solidFill>
                <a:schemeClr val="bg1"/>
              </a:solidFill>
              <a:latin typeface="Arial" panose="020B0604020202020204" pitchFamily="34" charset="0"/>
            </a:endParaRPr>
          </a:p>
        </p:txBody>
      </p:sp>
      <p:graphicFrame>
        <p:nvGraphicFramePr>
          <p:cNvPr id="6" name="Tabella 5"/>
          <p:cNvGraphicFramePr>
            <a:graphicFrameLocks noGrp="1"/>
          </p:cNvGraphicFramePr>
          <p:nvPr/>
        </p:nvGraphicFramePr>
        <p:xfrm>
          <a:off x="539750" y="1260475"/>
          <a:ext cx="6553200" cy="4510088"/>
        </p:xfrm>
        <a:graphic>
          <a:graphicData uri="http://schemas.openxmlformats.org/drawingml/2006/table">
            <a:tbl>
              <a:tblPr firstRow="1" firstCol="1" bandRow="1">
                <a:tableStyleId>{5C22544A-7EE6-4342-B048-85BDC9FD1C3A}</a:tableStyleId>
              </a:tblPr>
              <a:tblGrid>
                <a:gridCol w="6553200">
                  <a:extLst>
                    <a:ext uri="{9D8B030D-6E8A-4147-A177-3AD203B41FA5}">
                      <a16:colId xmlns:a16="http://schemas.microsoft.com/office/drawing/2014/main" val="4118538008"/>
                    </a:ext>
                  </a:extLst>
                </a:gridCol>
              </a:tblGrid>
              <a:tr h="376878">
                <a:tc>
                  <a:txBody>
                    <a:bodyPr/>
                    <a:lstStyle/>
                    <a:p>
                      <a:pPr>
                        <a:lnSpc>
                          <a:spcPct val="100000"/>
                        </a:lnSpc>
                        <a:spcAft>
                          <a:spcPts val="800"/>
                        </a:spcAft>
                      </a:pPr>
                      <a:r>
                        <a:rPr lang="it-IT" sz="1200" dirty="0">
                          <a:solidFill>
                            <a:schemeClr val="bg1"/>
                          </a:solidFill>
                          <a:effectLst/>
                          <a:latin typeface="Arial" panose="020B0604020202020204" pitchFamily="34" charset="0"/>
                          <a:cs typeface="Arial" panose="020B0604020202020204" pitchFamily="34" charset="0"/>
                        </a:rPr>
                        <a:t> </a:t>
                      </a:r>
                      <a:r>
                        <a:rPr lang="it-IT" sz="1800" dirty="0" smtClean="0">
                          <a:solidFill>
                            <a:schemeClr val="bg1"/>
                          </a:solidFill>
                          <a:effectLst/>
                          <a:latin typeface="Arial" panose="020B0604020202020204" pitchFamily="34" charset="0"/>
                          <a:cs typeface="Arial" panose="020B0604020202020204" pitchFamily="34" charset="0"/>
                        </a:rPr>
                        <a:t>IL PEI PER GLI ALUNNI CON DISABILITÀ</a:t>
                      </a:r>
                    </a:p>
                  </a:txBody>
                  <a:tcPr marL="0" marR="0" marT="0" marB="0">
                    <a:solidFill>
                      <a:schemeClr val="tx1"/>
                    </a:solidFill>
                  </a:tcPr>
                </a:tc>
                <a:extLst>
                  <a:ext uri="{0D108BD9-81ED-4DB2-BD59-A6C34878D82A}">
                    <a16:rowId xmlns:a16="http://schemas.microsoft.com/office/drawing/2014/main" val="1446638317"/>
                  </a:ext>
                </a:extLst>
              </a:tr>
              <a:tr h="4133210">
                <a:tc>
                  <a:txBody>
                    <a:bodyPr/>
                    <a:lstStyle/>
                    <a:p>
                      <a:pPr>
                        <a:lnSpc>
                          <a:spcPct val="107000"/>
                        </a:lnSpc>
                        <a:spcAft>
                          <a:spcPts val="800"/>
                        </a:spcAft>
                      </a:pPr>
                      <a:r>
                        <a:rPr lang="it-IT" sz="1200" dirty="0">
                          <a:solidFill>
                            <a:schemeClr val="bg1"/>
                          </a:solidFill>
                          <a:effectLst/>
                          <a:latin typeface="Arial" panose="020B0604020202020204" pitchFamily="34" charset="0"/>
                          <a:cs typeface="Arial" panose="020B0604020202020204" pitchFamily="34" charset="0"/>
                        </a:rPr>
                        <a:t>È obbligatorio per tutti gli alunni con disabilità in base alla L. 104/92 e al DPR 24/2/94.</a:t>
                      </a:r>
                    </a:p>
                    <a:p>
                      <a:pPr>
                        <a:lnSpc>
                          <a:spcPct val="107000"/>
                        </a:lnSpc>
                        <a:spcAft>
                          <a:spcPts val="800"/>
                        </a:spcAft>
                      </a:pPr>
                      <a:r>
                        <a:rPr lang="it-IT" sz="1200" dirty="0">
                          <a:solidFill>
                            <a:schemeClr val="bg1"/>
                          </a:solidFill>
                          <a:effectLst/>
                          <a:latin typeface="Arial" panose="020B0604020202020204" pitchFamily="34" charset="0"/>
                          <a:cs typeface="Arial" panose="020B0604020202020204" pitchFamily="34" charset="0"/>
                        </a:rPr>
                        <a:t>È redatto congiuntamente (responsabilità condivisa in tutte le sue fasi) dalla Scuola e dai Servizi socio-sanitari che hanno in carico l’alunno.</a:t>
                      </a:r>
                    </a:p>
                    <a:p>
                      <a:pPr>
                        <a:lnSpc>
                          <a:spcPct val="107000"/>
                        </a:lnSpc>
                        <a:spcAft>
                          <a:spcPts val="800"/>
                        </a:spcAft>
                      </a:pPr>
                      <a:r>
                        <a:rPr lang="it-IT" sz="1200" dirty="0">
                          <a:solidFill>
                            <a:schemeClr val="bg1"/>
                          </a:solidFill>
                          <a:effectLst/>
                          <a:latin typeface="Arial" panose="020B0604020202020204" pitchFamily="34" charset="0"/>
                          <a:cs typeface="Arial" panose="020B0604020202020204" pitchFamily="34" charset="0"/>
                        </a:rPr>
                        <a:t>Le azioni definite nel PEI devono essere coerenti con le indicazioni precedentemente espresse nella Certificazione, nella Diagnosi Funzionale e nel Profilo Dinamico Funzionale</a:t>
                      </a:r>
                      <a:r>
                        <a:rPr lang="it-IT" sz="1200" dirty="0" smtClean="0">
                          <a:solidFill>
                            <a:schemeClr val="bg1"/>
                          </a:solidFill>
                          <a:effectLst/>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7000"/>
                        </a:lnSpc>
                        <a:spcBef>
                          <a:spcPts val="0"/>
                        </a:spcBef>
                        <a:spcAft>
                          <a:spcPts val="800"/>
                        </a:spcAft>
                        <a:buClrTx/>
                        <a:buSzTx/>
                        <a:buFontTx/>
                        <a:buNone/>
                        <a:tabLst/>
                        <a:defRPr/>
                      </a:pPr>
                      <a:r>
                        <a:rPr lang="it-IT" sz="1200" b="1" kern="1200" dirty="0" smtClean="0">
                          <a:solidFill>
                            <a:schemeClr val="bg1"/>
                          </a:solidFill>
                          <a:effectLst/>
                          <a:latin typeface="Arial" panose="020B0604020202020204" pitchFamily="34" charset="0"/>
                          <a:ea typeface="+mn-ea"/>
                          <a:cs typeface="Arial" panose="020B0604020202020204" pitchFamily="34" charset="0"/>
                        </a:rPr>
                        <a:t>Può prevedere una programmazione per obiettivi minimi che segue il percorso della classe o una programmazione differenziata; in quest’ultimo caso è previsto il raggiungimento degli obiettivi diversificati e il titolo di studio non ha valore legale, ma è un attestato delle competenze</a:t>
                      </a:r>
                    </a:p>
                    <a:p>
                      <a:pPr>
                        <a:lnSpc>
                          <a:spcPct val="107000"/>
                        </a:lnSpc>
                        <a:spcAft>
                          <a:spcPts val="800"/>
                        </a:spcAft>
                      </a:pPr>
                      <a:r>
                        <a:rPr lang="it-IT" sz="1200" dirty="0" smtClean="0">
                          <a:solidFill>
                            <a:schemeClr val="bg1"/>
                          </a:solidFill>
                          <a:effectLst/>
                          <a:latin typeface="Arial" panose="020B0604020202020204" pitchFamily="34" charset="0"/>
                          <a:cs typeface="Arial" panose="020B0604020202020204" pitchFamily="34" charset="0"/>
                        </a:rPr>
                        <a:t>La </a:t>
                      </a:r>
                      <a:r>
                        <a:rPr lang="it-IT" sz="1200" dirty="0">
                          <a:solidFill>
                            <a:schemeClr val="bg1"/>
                          </a:solidFill>
                          <a:effectLst/>
                          <a:latin typeface="Arial" panose="020B0604020202020204" pitchFamily="34" charset="0"/>
                          <a:cs typeface="Arial" panose="020B0604020202020204" pitchFamily="34" charset="0"/>
                        </a:rPr>
                        <a:t>famiglia collabora alla redazione del PEI (DPR 24/2/94).</a:t>
                      </a:r>
                    </a:p>
                    <a:p>
                      <a:pPr>
                        <a:lnSpc>
                          <a:spcPct val="107000"/>
                        </a:lnSpc>
                        <a:spcAft>
                          <a:spcPts val="800"/>
                        </a:spcAft>
                      </a:pPr>
                      <a:r>
                        <a:rPr lang="it-IT" sz="1200" dirty="0">
                          <a:solidFill>
                            <a:schemeClr val="bg1"/>
                          </a:solidFill>
                          <a:effectLst/>
                          <a:latin typeface="Arial" panose="020B0604020202020204" pitchFamily="34" charset="0"/>
                          <a:cs typeface="Arial" panose="020B0604020202020204" pitchFamily="34" charset="0"/>
                        </a:rPr>
                        <a:t>I contenuti del PEI sono definiti dalla normativa (DPR 24/2/94) solo negli obiettivi generali.</a:t>
                      </a:r>
                      <a:br>
                        <a:rPr lang="it-IT" sz="1200" dirty="0">
                          <a:solidFill>
                            <a:schemeClr val="bg1"/>
                          </a:solidFill>
                          <a:effectLst/>
                          <a:latin typeface="Arial" panose="020B0604020202020204" pitchFamily="34" charset="0"/>
                          <a:cs typeface="Arial" panose="020B0604020202020204" pitchFamily="34" charset="0"/>
                        </a:rPr>
                      </a:br>
                      <a:r>
                        <a:rPr lang="it-IT" sz="1200" dirty="0">
                          <a:solidFill>
                            <a:schemeClr val="bg1"/>
                          </a:solidFill>
                          <a:effectLst/>
                          <a:latin typeface="Arial" panose="020B0604020202020204" pitchFamily="34" charset="0"/>
                          <a:cs typeface="Arial" panose="020B0604020202020204" pitchFamily="34" charset="0"/>
                        </a:rPr>
                        <a:t>Un’articolazione dettagliata può essere concordata a livello locale, di solito negli Accordi di programma.</a:t>
                      </a:r>
                    </a:p>
                    <a:p>
                      <a:pPr>
                        <a:lnSpc>
                          <a:spcPct val="107000"/>
                        </a:lnSpc>
                        <a:spcAft>
                          <a:spcPts val="800"/>
                        </a:spcAft>
                      </a:pPr>
                      <a:r>
                        <a:rPr lang="it-IT" sz="1200" dirty="0">
                          <a:solidFill>
                            <a:schemeClr val="bg1"/>
                          </a:solidFill>
                          <a:effectLst/>
                          <a:latin typeface="Arial" panose="020B0604020202020204" pitchFamily="34" charset="0"/>
                          <a:cs typeface="Arial" panose="020B0604020202020204" pitchFamily="34" charset="0"/>
                        </a:rPr>
                        <a:t>La scelta di modelli o altri strumenti per la compilazione del PEI è di competenza dei due soggetti (scuola e Servizi) che detengono congiuntamente la responsabilità della sua redazione.</a:t>
                      </a:r>
                      <a:br>
                        <a:rPr lang="it-IT" sz="1200" dirty="0">
                          <a:solidFill>
                            <a:schemeClr val="bg1"/>
                          </a:solidFill>
                          <a:effectLst/>
                          <a:latin typeface="Arial" panose="020B0604020202020204" pitchFamily="34" charset="0"/>
                          <a:cs typeface="Arial" panose="020B0604020202020204" pitchFamily="34" charset="0"/>
                        </a:rPr>
                      </a:br>
                      <a:r>
                        <a:rPr lang="it-IT" sz="1200" dirty="0">
                          <a:solidFill>
                            <a:schemeClr val="bg1"/>
                          </a:solidFill>
                          <a:effectLst/>
                          <a:latin typeface="Arial" panose="020B0604020202020204" pitchFamily="34" charset="0"/>
                          <a:cs typeface="Arial" panose="020B0604020202020204" pitchFamily="34" charset="0"/>
                        </a:rPr>
                        <a:t>Si definiscono a livello territoriale negli Accordi di programma.</a:t>
                      </a:r>
                      <a:endParaRPr lang="it-IT"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chemeClr val="tx1"/>
                    </a:solidFill>
                  </a:tcPr>
                </a:tc>
                <a:extLst>
                  <a:ext uri="{0D108BD9-81ED-4DB2-BD59-A6C34878D82A}">
                    <a16:rowId xmlns:a16="http://schemas.microsoft.com/office/drawing/2014/main" val="713666884"/>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39940"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graphicFrame>
        <p:nvGraphicFramePr>
          <p:cNvPr id="4" name="Tabella 3"/>
          <p:cNvGraphicFramePr>
            <a:graphicFrameLocks noGrp="1"/>
          </p:cNvGraphicFramePr>
          <p:nvPr/>
        </p:nvGraphicFramePr>
        <p:xfrm>
          <a:off x="611188" y="692150"/>
          <a:ext cx="6481762" cy="4897438"/>
        </p:xfrm>
        <a:graphic>
          <a:graphicData uri="http://schemas.openxmlformats.org/drawingml/2006/table">
            <a:tbl>
              <a:tblPr firstRow="1" firstCol="1" bandRow="1">
                <a:tableStyleId>{5C22544A-7EE6-4342-B048-85BDC9FD1C3A}</a:tableStyleId>
              </a:tblPr>
              <a:tblGrid>
                <a:gridCol w="6481762">
                  <a:extLst>
                    <a:ext uri="{9D8B030D-6E8A-4147-A177-3AD203B41FA5}">
                      <a16:colId xmlns:a16="http://schemas.microsoft.com/office/drawing/2014/main" val="1339674320"/>
                    </a:ext>
                  </a:extLst>
                </a:gridCol>
              </a:tblGrid>
              <a:tr h="221154">
                <a:tc>
                  <a:txBody>
                    <a:bodyPr/>
                    <a:lstStyle/>
                    <a:p>
                      <a:pPr>
                        <a:lnSpc>
                          <a:spcPct val="115000"/>
                        </a:lnSpc>
                        <a:spcAft>
                          <a:spcPts val="1000"/>
                        </a:spcAft>
                      </a:pPr>
                      <a:r>
                        <a:rPr lang="it-IT" sz="1200">
                          <a:solidFill>
                            <a:schemeClr val="bg1"/>
                          </a:solidFill>
                          <a:effectLst/>
                          <a:latin typeface="Arial" panose="020B0604020202020204" pitchFamily="34" charset="0"/>
                          <a:cs typeface="Arial" panose="020B0604020202020204" pitchFamily="34" charset="0"/>
                        </a:rPr>
                        <a:t> IL PIANO DIDATTICO PERSONALIZZATO (PDP) PER GLI ALUNNI CON DSA</a:t>
                      </a:r>
                      <a:endParaRPr lang="it-IT"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tx1"/>
                    </a:solidFill>
                  </a:tcPr>
                </a:tc>
                <a:extLst>
                  <a:ext uri="{0D108BD9-81ED-4DB2-BD59-A6C34878D82A}">
                    <a16:rowId xmlns:a16="http://schemas.microsoft.com/office/drawing/2014/main" val="18818304"/>
                  </a:ext>
                </a:extLst>
              </a:tr>
              <a:tr h="4676284">
                <a:tc>
                  <a:txBody>
                    <a:bodyPr/>
                    <a:lstStyle/>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L’obbligo, implicito nella L. 170/10, è indicato nelle Linee Guida anche se non si adotta ufficialmente la denominazione «PDP».</a:t>
                      </a:r>
                    </a:p>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È redatto solo dalla scuola che può chiedere il contributo di esperti ma ne rimane responsabile.</a:t>
                      </a:r>
                    </a:p>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Le azioni definite nel PDP devono essere coerenti con le indicazioni espresse nella Certificazione di DSA consegnata alla scuola.</a:t>
                      </a:r>
                    </a:p>
                    <a:p>
                      <a:pPr marL="0" lvl="0" indent="0">
                        <a:lnSpc>
                          <a:spcPct val="150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Il titolo di studio è legalmente valido (come tutti gli altri), ma durante il corso di studi è importante garantire allo studente con DSA l'utilizzo degli strumenti dispensativi e compensativi, oltre ad una serie di metodi, strategie e modalità didattiche e di valutazione che gli insegnanti possono usare per una migliore riuscita dell'azione didattica.</a:t>
                      </a:r>
                    </a:p>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Il PDP viene redatto in raccordo con la famiglia (Linee Guida 2011).</a:t>
                      </a:r>
                    </a:p>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I contenuti minimi del PDP sono indicati nelle Linee Guida sui DSA del 2011.</a:t>
                      </a:r>
                    </a:p>
                    <a:p>
                      <a:pPr marL="0" lvl="0" indent="0">
                        <a:lnSpc>
                          <a:spcPct val="115000"/>
                        </a:lnSpc>
                        <a:spcAft>
                          <a:spcPts val="1000"/>
                        </a:spcAft>
                        <a:buFont typeface="Wingdings" panose="05000000000000000000" pitchFamily="2" charset="2"/>
                        <a:buNone/>
                      </a:pPr>
                      <a:r>
                        <a:rPr lang="it-IT" sz="1200" dirty="0">
                          <a:solidFill>
                            <a:schemeClr val="bg1"/>
                          </a:solidFill>
                          <a:effectLst/>
                          <a:latin typeface="Arial" panose="020B0604020202020204" pitchFamily="34" charset="0"/>
                          <a:cs typeface="Arial" panose="020B0604020202020204" pitchFamily="34" charset="0"/>
                        </a:rPr>
                        <a:t>La scuola è libera di scegliere o costruire i modelli o gli strumenti che ritiene più efficaci.</a:t>
                      </a:r>
                      <a:endParaRPr lang="it-IT"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tx1"/>
                    </a:solidFill>
                  </a:tcPr>
                </a:tc>
                <a:extLst>
                  <a:ext uri="{0D108BD9-81ED-4DB2-BD59-A6C34878D82A}">
                    <a16:rowId xmlns:a16="http://schemas.microsoft.com/office/drawing/2014/main" val="2150838671"/>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40964"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4096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graphicFrame>
        <p:nvGraphicFramePr>
          <p:cNvPr id="3" name="Tabella 2"/>
          <p:cNvGraphicFramePr>
            <a:graphicFrameLocks noGrp="1"/>
          </p:cNvGraphicFramePr>
          <p:nvPr/>
        </p:nvGraphicFramePr>
        <p:xfrm>
          <a:off x="468313" y="765175"/>
          <a:ext cx="6767512" cy="563563"/>
        </p:xfrm>
        <a:graphic>
          <a:graphicData uri="http://schemas.openxmlformats.org/drawingml/2006/table">
            <a:tbl>
              <a:tblPr firstRow="1" firstCol="1" bandRow="1">
                <a:tableStyleId>{5C22544A-7EE6-4342-B048-85BDC9FD1C3A}</a:tableStyleId>
              </a:tblPr>
              <a:tblGrid>
                <a:gridCol w="6767512">
                  <a:extLst>
                    <a:ext uri="{9D8B030D-6E8A-4147-A177-3AD203B41FA5}">
                      <a16:colId xmlns:a16="http://schemas.microsoft.com/office/drawing/2014/main" val="3350337676"/>
                    </a:ext>
                  </a:extLst>
                </a:gridCol>
              </a:tblGrid>
              <a:tr h="563563">
                <a:tc>
                  <a:txBody>
                    <a:bodyPr/>
                    <a:lstStyle/>
                    <a:p>
                      <a:pPr>
                        <a:lnSpc>
                          <a:spcPct val="115000"/>
                        </a:lnSpc>
                        <a:spcAft>
                          <a:spcPts val="1000"/>
                        </a:spcAft>
                      </a:pPr>
                      <a:r>
                        <a:rPr lang="it-IT" sz="1200" dirty="0">
                          <a:solidFill>
                            <a:schemeClr val="bg1"/>
                          </a:solidFill>
                          <a:effectLst/>
                        </a:rPr>
                        <a:t> </a:t>
                      </a:r>
                      <a:r>
                        <a:rPr lang="it-IT" sz="1200" dirty="0">
                          <a:solidFill>
                            <a:schemeClr val="bg1"/>
                          </a:solidFill>
                          <a:effectLst/>
                          <a:latin typeface="Arial" panose="020B0604020202020204" pitchFamily="34" charset="0"/>
                          <a:cs typeface="Arial" panose="020B0604020202020204" pitchFamily="34" charset="0"/>
                        </a:rPr>
                        <a:t>IL PIANO DIDATTICO PERSONALIZZATO ( PDP) PER GLI ALUNNI CON ALTRI BES</a:t>
                      </a:r>
                      <a:endParaRPr lang="it-IT"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tx1"/>
                    </a:solidFill>
                  </a:tcPr>
                </a:tc>
                <a:extLst>
                  <a:ext uri="{0D108BD9-81ED-4DB2-BD59-A6C34878D82A}">
                    <a16:rowId xmlns:a16="http://schemas.microsoft.com/office/drawing/2014/main" val="3989665156"/>
                  </a:ext>
                </a:extLst>
              </a:tr>
            </a:tbl>
          </a:graphicData>
        </a:graphic>
      </p:graphicFrame>
      <p:sp>
        <p:nvSpPr>
          <p:cNvPr id="40972" name="CasellaDiTesto 3"/>
          <p:cNvSpPr txBox="1">
            <a:spLocks noChangeArrowheads="1"/>
          </p:cNvSpPr>
          <p:nvPr/>
        </p:nvSpPr>
        <p:spPr bwMode="auto">
          <a:xfrm>
            <a:off x="755650" y="1557338"/>
            <a:ext cx="63373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1200">
                <a:solidFill>
                  <a:schemeClr val="bg1"/>
                </a:solidFill>
              </a:rPr>
              <a:t>La stesura del PDP è contestuale all’individuazione dell’alunno con BES. Non si può parlare strettamente di obbligo perché è conseguente a un atto di discrezionalità della scuola.</a:t>
            </a:r>
          </a:p>
          <a:p>
            <a:r>
              <a:rPr lang="it-IT" altLang="it-IT" sz="1200">
                <a:solidFill>
                  <a:schemeClr val="bg1"/>
                </a:solidFill>
              </a:rPr>
              <a:t>È redatto solo dalla scuola che può chiedere il contributo di esperti ma ne rimane responsabile.</a:t>
            </a:r>
          </a:p>
          <a:p>
            <a:r>
              <a:rPr lang="it-IT" altLang="it-IT" sz="1200">
                <a:solidFill>
                  <a:schemeClr val="bg1"/>
                </a:solidFill>
              </a:rPr>
              <a:t>Il PDP tiene conto, se esistono, di eventuali diagnosi o relazioni cliniche consegnate alla scuola.</a:t>
            </a:r>
          </a:p>
          <a:p>
            <a:r>
              <a:rPr lang="it-IT" altLang="it-IT" sz="1200">
                <a:solidFill>
                  <a:schemeClr val="bg1"/>
                </a:solidFill>
              </a:rPr>
              <a:t>Il titolo di studio è legalmente valido (come tutti gli altri), ma durante il corso di studi è importante garantire allo studente con DSA l'utilizzo degli strumenti dispensativi e compensativi, oltre ad una serie di metodi, strategie e modalità didattiche e di valutazione che gli insegnanti possono usare per una migliore riuscita dell'azione didattica.</a:t>
            </a:r>
          </a:p>
          <a:p>
            <a:r>
              <a:rPr lang="it-IT" altLang="it-IT" sz="1200">
                <a:solidFill>
                  <a:schemeClr val="bg1"/>
                </a:solidFill>
              </a:rPr>
              <a:t>Il PDP è il risultato dello sforzo congiunto scuola-famiglia (CM n. 8 6/3/2013).</a:t>
            </a:r>
          </a:p>
          <a:p>
            <a:r>
              <a:rPr lang="it-IT" altLang="it-IT" sz="1200">
                <a:solidFill>
                  <a:schemeClr val="bg1"/>
                </a:solidFill>
              </a:rPr>
              <a:t>Non vengono indicati dalla normativa i contenuti minimi.</a:t>
            </a:r>
          </a:p>
          <a:p>
            <a:r>
              <a:rPr lang="it-IT" altLang="it-IT" sz="1200">
                <a:solidFill>
                  <a:schemeClr val="bg1"/>
                </a:solidFill>
              </a:rPr>
              <a:t>La scuola è libera di scegliere o costruire i modelli o gli strumenti che ritiene più efficaci.</a:t>
            </a:r>
          </a:p>
          <a:p>
            <a:endParaRPr lang="it-IT" alt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41988" name="CasellaDiTesto 3"/>
          <p:cNvSpPr txBox="1">
            <a:spLocks noChangeArrowheads="1"/>
          </p:cNvSpPr>
          <p:nvPr/>
        </p:nvSpPr>
        <p:spPr bwMode="auto">
          <a:xfrm>
            <a:off x="1274763" y="1339850"/>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41989" name="CasellaDiTesto 1"/>
          <p:cNvSpPr txBox="1">
            <a:spLocks noChangeArrowheads="1"/>
          </p:cNvSpPr>
          <p:nvPr/>
        </p:nvSpPr>
        <p:spPr bwMode="auto">
          <a:xfrm>
            <a:off x="611188" y="949325"/>
            <a:ext cx="619283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b="1"/>
              <a:t>IL </a:t>
            </a:r>
            <a:r>
              <a:rPr lang="it-IT" altLang="it-IT" sz="1200" b="1">
                <a:solidFill>
                  <a:schemeClr val="bg1"/>
                </a:solidFill>
              </a:rPr>
              <a:t>PROFILO DINAMICO FUNZIONALE (PDF)</a:t>
            </a:r>
          </a:p>
          <a:p>
            <a:endParaRPr lang="it-IT" altLang="it-IT" sz="1200">
              <a:solidFill>
                <a:schemeClr val="bg1"/>
              </a:solidFill>
            </a:endParaRPr>
          </a:p>
          <a:p>
            <a:r>
              <a:rPr lang="it-IT" altLang="it-IT" sz="1200">
                <a:solidFill>
                  <a:schemeClr val="bg1"/>
                </a:solidFill>
              </a:rPr>
              <a:t>Il PDF rappresenta il documento fondamentale per la costituzione di un Piano educativo individualizzato e consiste in una descrizione funzionale nelle varie aree dello sviluppo, finalizzata a fare emergere le competenze trainanti per l’apprendimento e la definizione delle attività di mantenimento.</a:t>
            </a:r>
          </a:p>
          <a:p>
            <a:r>
              <a:rPr lang="it-IT" altLang="it-IT" sz="1200">
                <a:solidFill>
                  <a:schemeClr val="bg1"/>
                </a:solidFill>
              </a:rPr>
              <a:t>E’ redatto dagli operatori dei servizi ASL, dai docenti curriculari e di sostegno del consiglio di classe, con l’eventuale partecipazione dell’operatore psicopedagogico, se è presente, e con la collaborazione della famiglia.</a:t>
            </a:r>
          </a:p>
          <a:p>
            <a:r>
              <a:rPr lang="it-IT" altLang="it-IT" sz="1200">
                <a:solidFill>
                  <a:schemeClr val="bg1"/>
                </a:solidFill>
              </a:rPr>
              <a:t>La Scuola provvede ad elaborare una descrizione funzionale relativa a ciò che sa fare l’alunno nelle varie aree (cognitiva, affettivo relazionale, comunicazionale, linguistica, sensoriale, motorio-prassica, neuropsicologica, autonomia, apprendimento curricolare) e una successiva definizione degli obiettivi che l’alunno potrà presumibilmente raggiungere in ognuna delle aree. I Servizi referenti dell’Azienda Sanitaria provvedono ad elaborare una descrizione delle potenzialità dell’alunno nelle varie aree e un’analisi di come l’alunno si pone in rapporto alle strategie operative. In una riunione da effettuarsi possibilmente entro il mese di novembre si confrontano le rilevazioni delle due componenti e si procede alla stesura conclusiva del Profilo Dinamico Funzionale. Il Profilo Dinamico Funzionale va aggiornato al termine di ogni ciclo scolastico o eventualmente quando i Servizi AUSL e/o la Scuola ne ravvisino la necessità</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14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6149" name="CasellaDiTesto 2"/>
          <p:cNvSpPr txBox="1">
            <a:spLocks noChangeArrowheads="1"/>
          </p:cNvSpPr>
          <p:nvPr/>
        </p:nvSpPr>
        <p:spPr bwMode="auto">
          <a:xfrm>
            <a:off x="755650" y="981075"/>
            <a:ext cx="6264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STUDENTI CON BISOGNI EDUCATIVI SPECIALI</a:t>
            </a:r>
          </a:p>
          <a:p>
            <a:pPr>
              <a:spcBef>
                <a:spcPct val="0"/>
              </a:spcBef>
              <a:spcAft>
                <a:spcPct val="0"/>
              </a:spcAft>
              <a:buClrTx/>
              <a:buFontTx/>
              <a:buNone/>
            </a:pPr>
            <a:endParaRPr lang="it-IT" altLang="it-IT">
              <a:solidFill>
                <a:schemeClr val="bg1"/>
              </a:solidFill>
              <a:latin typeface="Arial" panose="020B0604020202020204" pitchFamily="34" charset="0"/>
            </a:endParaRPr>
          </a:p>
          <a:p>
            <a:pPr>
              <a:spcBef>
                <a:spcPct val="0"/>
              </a:spcBef>
              <a:spcAft>
                <a:spcPct val="0"/>
              </a:spcAft>
              <a:buClrTx/>
              <a:buFontTx/>
              <a:buNone/>
            </a:pPr>
            <a:r>
              <a:rPr lang="it-IT" altLang="it-IT">
                <a:solidFill>
                  <a:schemeClr val="bg1"/>
                </a:solidFill>
                <a:latin typeface="Arial" panose="020B0604020202020204" pitchFamily="34" charset="0"/>
              </a:rPr>
              <a:t>Il concetto di BES è stato introdotto dalla direttiva ministeriale del 27/12/2012.</a:t>
            </a:r>
          </a:p>
          <a:p>
            <a:pPr>
              <a:spcBef>
                <a:spcPct val="0"/>
              </a:spcBef>
              <a:spcAft>
                <a:spcPct val="0"/>
              </a:spcAft>
              <a:buClrTx/>
              <a:buFontTx/>
              <a:buNone/>
            </a:pPr>
            <a:r>
              <a:rPr lang="it-IT" altLang="it-IT">
                <a:solidFill>
                  <a:schemeClr val="bg1"/>
                </a:solidFill>
                <a:latin typeface="Arial" panose="020B0604020202020204" pitchFamily="34" charset="0"/>
              </a:rPr>
              <a:t>La direttiva afferma: “</a:t>
            </a:r>
            <a:r>
              <a:rPr lang="it-IT" altLang="it-IT" b="1" i="1">
                <a:solidFill>
                  <a:schemeClr val="bg1"/>
                </a:solidFill>
                <a:latin typeface="Arial" panose="020B0604020202020204" pitchFamily="34" charset="0"/>
              </a:rPr>
              <a:t>Ogni alunno, con continuità o per determinati periodi, può manifestare dei bisogni educativi speciali: o per motivi fisici, biologici, fisiologici o psicologici, sociali rispetto ai quali è necessario che la scuola offra adeguata e personalizzata risposta</a:t>
            </a:r>
            <a:r>
              <a:rPr lang="it-IT" altLang="it-IT" i="1">
                <a:solidFill>
                  <a:schemeClr val="bg1"/>
                </a:solidFill>
                <a:latin typeface="Arial" panose="020B0604020202020204" pitchFamily="34" charset="0"/>
              </a:rPr>
              <a:t>.</a:t>
            </a:r>
            <a:r>
              <a:rPr lang="it-IT" altLang="it-IT">
                <a:solidFill>
                  <a:schemeClr val="bg1"/>
                </a:solidFill>
                <a:latin typeface="Arial" panose="020B0604020202020204" pitchFamily="34" charset="0"/>
              </a:rPr>
              <a:t>”</a:t>
            </a: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4301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4301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43014" name="CasellaDiTesto 4"/>
          <p:cNvSpPr txBox="1">
            <a:spLocks noChangeArrowheads="1"/>
          </p:cNvSpPr>
          <p:nvPr/>
        </p:nvSpPr>
        <p:spPr bwMode="auto">
          <a:xfrm>
            <a:off x="971550" y="1052513"/>
            <a:ext cx="65532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QUANDO SI REDIGONO?</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Per il PEI ( fascia A ) e il PDP ( fascia B ) il termine ultimo di presentazione è fissato al 30 novembre, mentre per il PDP ( fascia C ) avendo carattere temporaneo, si redige quando si è in grado di definire priorità educative e percorso possibile, anche in</a:t>
            </a:r>
          </a:p>
          <a:p>
            <a:pPr eaLnBrk="1" hangingPunct="1">
              <a:spcBef>
                <a:spcPct val="0"/>
              </a:spcBef>
              <a:spcAft>
                <a:spcPct val="0"/>
              </a:spcAft>
              <a:buClrTx/>
              <a:buFontTx/>
              <a:buNone/>
            </a:pPr>
            <a:r>
              <a:rPr lang="it-IT" altLang="it-IT">
                <a:solidFill>
                  <a:schemeClr val="bg1"/>
                </a:solidFill>
              </a:rPr>
              <a:t>corso d’anno scolastico.</a:t>
            </a:r>
          </a:p>
          <a:p>
            <a:pPr eaLnBrk="1" hangingPunct="1">
              <a:spcBef>
                <a:spcPct val="0"/>
              </a:spcBef>
              <a:spcAft>
                <a:spcPct val="0"/>
              </a:spcAft>
              <a:buClrTx/>
              <a:buFontTx/>
              <a:buNone/>
            </a:pPr>
            <a:endParaRPr lang="it-IT" alt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44036"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4403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44038" name="CasellaDiTesto 4"/>
          <p:cNvSpPr txBox="1">
            <a:spLocks noChangeArrowheads="1"/>
          </p:cNvSpPr>
          <p:nvPr/>
        </p:nvSpPr>
        <p:spPr bwMode="auto">
          <a:xfrm>
            <a:off x="827088" y="908050"/>
            <a:ext cx="6337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CHI SOTTOSCRIVE IL PDP?</a:t>
            </a:r>
          </a:p>
          <a:p>
            <a:pPr algn="ct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a:solidFill>
                  <a:schemeClr val="bg1"/>
                </a:solidFill>
              </a:rPr>
              <a:t>Il PDP è il progetto proposto dal Consiglio di Classe, viene sottoscritto e accettato dal Dirigente Scolastico, dai docenti e dalla famiglia ed insieme si impegnano, ciascuno per la propria parte, nel percorso proposto.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4506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4506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45062" name="CasellaDiTesto 5"/>
          <p:cNvSpPr txBox="1">
            <a:spLocks noChangeArrowheads="1"/>
          </p:cNvSpPr>
          <p:nvPr/>
        </p:nvSpPr>
        <p:spPr bwMode="auto">
          <a:xfrm>
            <a:off x="755650" y="908050"/>
            <a:ext cx="63373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i="1">
                <a:solidFill>
                  <a:schemeClr val="bg1"/>
                </a:solidFill>
              </a:rPr>
              <a:t>Quali sono le strategie di intervento? </a:t>
            </a:r>
            <a:endParaRPr lang="it-IT" altLang="it-IT">
              <a:solidFill>
                <a:schemeClr val="bg1"/>
              </a:solidFill>
            </a:endParaRPr>
          </a:p>
          <a:p>
            <a:pPr>
              <a:buFont typeface="Wingdings 2" panose="05020102010507070707" pitchFamily="18" charset="2"/>
              <a:buNone/>
            </a:pPr>
            <a:r>
              <a:rPr lang="it-IT" altLang="it-IT">
                <a:solidFill>
                  <a:schemeClr val="bg1"/>
                </a:solidFill>
              </a:rPr>
              <a:t>Le strategie di intervento richiedono un’elaborazione collegiale, corresponsabile e partecipata dei seguenti documenti/strumenti di lavoro: </a:t>
            </a:r>
          </a:p>
          <a:p>
            <a:pPr>
              <a:buFont typeface="Wingdings 2" panose="05020102010507070707" pitchFamily="18" charset="2"/>
              <a:buNone/>
            </a:pPr>
            <a:r>
              <a:rPr lang="it-IT" altLang="it-IT">
                <a:solidFill>
                  <a:schemeClr val="bg1"/>
                </a:solidFill>
              </a:rPr>
              <a:t>• analisi ed identificazione del disagio (raccolta informazioni, osservazione diretta/indiretta); </a:t>
            </a:r>
          </a:p>
          <a:p>
            <a:pPr>
              <a:buFont typeface="Wingdings 2" panose="05020102010507070707" pitchFamily="18" charset="2"/>
              <a:buNone/>
            </a:pPr>
            <a:r>
              <a:rPr lang="it-IT" altLang="it-IT">
                <a:solidFill>
                  <a:schemeClr val="bg1"/>
                </a:solidFill>
              </a:rPr>
              <a:t>• piano didattico personalizzato; </a:t>
            </a:r>
          </a:p>
          <a:p>
            <a:pPr>
              <a:buFont typeface="Wingdings 2" panose="05020102010507070707" pitchFamily="18" charset="2"/>
              <a:buNone/>
            </a:pPr>
            <a:r>
              <a:rPr lang="it-IT" altLang="it-IT">
                <a:solidFill>
                  <a:schemeClr val="bg1"/>
                </a:solidFill>
              </a:rPr>
              <a:t>• monitoraggio</a:t>
            </a:r>
            <a:r>
              <a:rPr lang="it-IT" altLang="it-IT"/>
              <a:t>, valutazione e piano di miglioramento. </a:t>
            </a: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46084"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4608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46086" name="CasellaDiTesto 5"/>
          <p:cNvSpPr txBox="1">
            <a:spLocks noChangeArrowheads="1"/>
          </p:cNvSpPr>
          <p:nvPr/>
        </p:nvSpPr>
        <p:spPr bwMode="auto">
          <a:xfrm>
            <a:off x="755650" y="908050"/>
            <a:ext cx="63373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i="1">
                <a:solidFill>
                  <a:schemeClr val="bg1"/>
                </a:solidFill>
              </a:rPr>
              <a:t>Perché strutturare il PDP? </a:t>
            </a:r>
            <a:endParaRPr lang="it-IT" altLang="it-IT">
              <a:solidFill>
                <a:schemeClr val="bg1"/>
              </a:solidFill>
            </a:endParaRPr>
          </a:p>
          <a:p>
            <a:pPr>
              <a:buFont typeface="Wingdings 2" panose="05020102010507070707" pitchFamily="18" charset="2"/>
              <a:buNone/>
            </a:pPr>
            <a:r>
              <a:rPr lang="it-IT" altLang="it-IT" sz="1600">
                <a:solidFill>
                  <a:schemeClr val="bg1"/>
                </a:solidFill>
              </a:rPr>
              <a:t>Il percorso individualizzato e personalizzato, redatto in un Piano Didattico Personalizzato (PDP), ha lo scopo di definire, monitorare e documentare – secondo un’elaborazione collegiale, corresponsabile e partecipata - le strategie di intervento più idonee e i criteri di valutazione degli apprendimenti. Il Piano Didattico Personalizzato non può più essere inteso come mera esplicitazione di strumenti compensativi e dispensativi per gli alunni con DSA; esso è bensì lo strumento in cui si potranno, ad esempio, includere progettazioni didattico-educative calibrate sui livelli minimi attesi per le competenze in uscita (di cui moltissimi alunni con BES, privi di qualsivoglia certificazione diagnostica, abbisognano), strumenti programmatici utili in maggior misura rispetto a compensazioni o dispense, a carattere squisitamente didattico-strumentale. valutazione e piano di miglioramento.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4710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47109"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47110" name="CasellaDiTesto 4"/>
          <p:cNvSpPr txBox="1">
            <a:spLocks noChangeArrowheads="1"/>
          </p:cNvSpPr>
          <p:nvPr/>
        </p:nvSpPr>
        <p:spPr bwMode="auto">
          <a:xfrm>
            <a:off x="684213" y="908050"/>
            <a:ext cx="69119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b="1">
                <a:solidFill>
                  <a:schemeClr val="bg1"/>
                </a:solidFill>
              </a:rPr>
              <a:t>Distinzione:  DISTURBO -</a:t>
            </a:r>
            <a:r>
              <a:rPr lang="it-IT" altLang="it-IT">
                <a:solidFill>
                  <a:schemeClr val="bg1"/>
                </a:solidFill>
              </a:rPr>
              <a:t> </a:t>
            </a:r>
            <a:r>
              <a:rPr lang="it-IT" altLang="it-IT" b="1">
                <a:solidFill>
                  <a:schemeClr val="bg1"/>
                </a:solidFill>
              </a:rPr>
              <a:t>DIFFICOLTÀ.</a:t>
            </a:r>
          </a:p>
          <a:p>
            <a:pPr eaLnBrk="1" hangingPunct="1">
              <a:spcBef>
                <a:spcPct val="0"/>
              </a:spcBef>
              <a:spcAft>
                <a:spcPct val="0"/>
              </a:spcAft>
              <a:buClrTx/>
              <a:buFontTx/>
              <a:buNone/>
            </a:pPr>
            <a:r>
              <a:rPr lang="it-IT" altLang="it-IT">
                <a:solidFill>
                  <a:schemeClr val="bg1"/>
                </a:solidFill>
              </a:rPr>
              <a:t>Il </a:t>
            </a:r>
            <a:r>
              <a:rPr lang="it-IT" altLang="it-IT" b="1">
                <a:solidFill>
                  <a:schemeClr val="bg1"/>
                </a:solidFill>
              </a:rPr>
              <a:t>disturbo</a:t>
            </a:r>
            <a:r>
              <a:rPr lang="it-IT" altLang="it-IT">
                <a:solidFill>
                  <a:schemeClr val="bg1"/>
                </a:solidFill>
              </a:rPr>
              <a:t> ha carattere innato, non guarisce, è resistente all’intervento e migliora solo nella</a:t>
            </a:r>
          </a:p>
          <a:p>
            <a:pPr eaLnBrk="1" hangingPunct="1">
              <a:spcBef>
                <a:spcPct val="0"/>
              </a:spcBef>
              <a:spcAft>
                <a:spcPct val="0"/>
              </a:spcAft>
              <a:buClrTx/>
              <a:buFontTx/>
              <a:buNone/>
            </a:pPr>
            <a:r>
              <a:rPr lang="it-IT" altLang="it-IT">
                <a:solidFill>
                  <a:schemeClr val="bg1"/>
                </a:solidFill>
              </a:rPr>
              <a:t>misura in cui l’alunno riesce a diventare strategico e a compensare. Non scatta l’automatismo, i procedimenti non divengono routinari.</a:t>
            </a:r>
          </a:p>
          <a:p>
            <a:pPr eaLnBrk="1" hangingPunct="1">
              <a:spcBef>
                <a:spcPct val="0"/>
              </a:spcBef>
              <a:spcAft>
                <a:spcPct val="0"/>
              </a:spcAft>
              <a:buClrTx/>
              <a:buFontTx/>
              <a:buNone/>
            </a:pP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La </a:t>
            </a:r>
            <a:r>
              <a:rPr lang="it-IT" altLang="it-IT" b="1">
                <a:solidFill>
                  <a:schemeClr val="bg1"/>
                </a:solidFill>
              </a:rPr>
              <a:t>difficoltà</a:t>
            </a:r>
            <a:r>
              <a:rPr lang="it-IT" altLang="it-IT">
                <a:solidFill>
                  <a:schemeClr val="bg1"/>
                </a:solidFill>
              </a:rPr>
              <a:t> non ha basi fisiologiche, è transitoria, è altamente modificabile con interventi didattici mirati. Può dipendere da situazioni socio-culturali di svantaggio, insegnamento poco efficace, scarse risorse personali, insufficiente grado di maturità,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4813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4813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48134" name="CasellaDiTesto 4"/>
          <p:cNvSpPr txBox="1">
            <a:spLocks noChangeArrowheads="1"/>
          </p:cNvSpPr>
          <p:nvPr/>
        </p:nvSpPr>
        <p:spPr bwMode="auto">
          <a:xfrm>
            <a:off x="971550" y="1052513"/>
            <a:ext cx="59039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b="1">
                <a:solidFill>
                  <a:schemeClr val="bg1"/>
                </a:solidFill>
              </a:rPr>
              <a:t>DIAGNOSI</a:t>
            </a: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documento rilasciato al termine di test specifici, eseguiti dall’équipe di neuropsichiatria infantile (fino ai 18 anni); di solito contiene i risultati dei test in termini descrittivi e la conclusione, evidenziando un </a:t>
            </a:r>
            <a:r>
              <a:rPr lang="it-IT" altLang="it-IT" b="1">
                <a:solidFill>
                  <a:schemeClr val="bg1"/>
                </a:solidFill>
              </a:rPr>
              <a:t>disturbo di apprendimento.</a:t>
            </a:r>
          </a:p>
          <a:p>
            <a:pPr eaLnBrk="1" hangingPunct="1">
              <a:spcBef>
                <a:spcPct val="0"/>
              </a:spcBef>
              <a:spcAft>
                <a:spcPct val="0"/>
              </a:spcAft>
              <a:buClrTx/>
              <a:buFontTx/>
              <a:buNone/>
            </a:pPr>
            <a:r>
              <a:rPr lang="it-IT" altLang="it-IT">
                <a:solidFill>
                  <a:schemeClr val="bg1"/>
                </a:solidFill>
              </a:rPr>
              <a:t>Può essere firmata dalla logopedista, dalla psicologa e dal neuropsichiatra infantile ed è il documento da portare a scuola e far protocollare.</a:t>
            </a:r>
          </a:p>
          <a:p>
            <a:pPr eaLnBrk="1" hangingPunct="1">
              <a:spcBef>
                <a:spcPct val="0"/>
              </a:spcBef>
              <a:spcAft>
                <a:spcPct val="0"/>
              </a:spcAft>
              <a:buClrTx/>
              <a:buFontTx/>
              <a:buNone/>
            </a:pPr>
            <a:r>
              <a:rPr lang="it-IT" altLang="it-IT">
                <a:solidFill>
                  <a:schemeClr val="bg1"/>
                </a:solidFill>
              </a:rPr>
              <a:t>Con questo documento la scuola adotterà le tutele previste dalla legge.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49156"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4915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49158" name="CasellaDiTesto 4"/>
          <p:cNvSpPr txBox="1">
            <a:spLocks noChangeArrowheads="1"/>
          </p:cNvSpPr>
          <p:nvPr/>
        </p:nvSpPr>
        <p:spPr bwMode="auto">
          <a:xfrm>
            <a:off x="611188" y="1052513"/>
            <a:ext cx="67691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b="1">
                <a:solidFill>
                  <a:schemeClr val="bg1"/>
                </a:solidFill>
              </a:rPr>
              <a:t>CERTIFICAZIONE</a:t>
            </a: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documento rilasciato dalla commissione per il riconoscimento dello stato di inabilità, al termine della procedura di accertamento per la legge 104/92. Tale legge riguarda le persone disabili; di solito non serve ai ragazzi con DSA, in quanto essi hanno solo bisogno di poter usufruire degli strumenti dispensativi e compensativi nella loro vita scolastica. In alcuni casi, però, può riguardare i ragazzi con DSA che abbiano particolari problemi (ad es. dislessia severa) per patologie aggiunte associate.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5018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5018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50182" name="CasellaDiTesto 4"/>
          <p:cNvSpPr txBox="1">
            <a:spLocks noChangeArrowheads="1"/>
          </p:cNvSpPr>
          <p:nvPr/>
        </p:nvSpPr>
        <p:spPr bwMode="auto">
          <a:xfrm>
            <a:off x="827088" y="1196975"/>
            <a:ext cx="66246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b="1">
                <a:solidFill>
                  <a:schemeClr val="bg1"/>
                </a:solidFill>
              </a:rPr>
              <a:t>Le diagnosi non “scadono”!</a:t>
            </a:r>
          </a:p>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(Solo per l’Università la data non deve essere precedente a tre anni).</a:t>
            </a:r>
          </a:p>
          <a:p>
            <a:pPr eaLnBrk="1" hangingPunct="1">
              <a:spcBef>
                <a:spcPct val="0"/>
              </a:spcBef>
              <a:spcAft>
                <a:spcPct val="0"/>
              </a:spcAft>
              <a:buClrTx/>
              <a:buFontTx/>
              <a:buNone/>
            </a:pPr>
            <a:r>
              <a:rPr lang="it-IT" altLang="it-IT" b="1">
                <a:solidFill>
                  <a:schemeClr val="bg1"/>
                </a:solidFill>
              </a:rPr>
              <a:t>Quindi l’alunno non deve essere soggetto a rivalutazione ad ogni passaggio da un ordine di scuola ad un altro.</a:t>
            </a:r>
          </a:p>
          <a:p>
            <a:pPr eaLnBrk="1" hangingPunct="1">
              <a:spcBef>
                <a:spcPct val="0"/>
              </a:spcBef>
              <a:spcAft>
                <a:spcPct val="0"/>
              </a:spcAft>
              <a:buClrTx/>
              <a:buFontTx/>
              <a:buNone/>
            </a:pPr>
            <a:r>
              <a:rPr lang="it-IT" altLang="it-IT" b="1">
                <a:solidFill>
                  <a:schemeClr val="bg1"/>
                </a:solidFill>
              </a:rPr>
              <a:t>La rivalutazione NON E’ OBBLIGATORIA, si può però eventualmente consigliare come opportuna in alcuni casi.</a:t>
            </a:r>
            <a:endParaRPr lang="it-IT" altLang="it-IT">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51204"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p:txBody>
      </p:sp>
      <p:sp>
        <p:nvSpPr>
          <p:cNvPr id="5120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a:p>
            <a:pPr eaLnBrk="1" hangingPunct="1">
              <a:spcBef>
                <a:spcPct val="0"/>
              </a:spcBef>
              <a:spcAft>
                <a:spcPct val="0"/>
              </a:spcAft>
              <a:buClrTx/>
              <a:buFontTx/>
              <a:buNone/>
            </a:pPr>
            <a:endParaRPr lang="it-IT" altLang="it-IT"/>
          </a:p>
        </p:txBody>
      </p:sp>
      <p:sp>
        <p:nvSpPr>
          <p:cNvPr id="51206" name="CasellaDiTesto 4"/>
          <p:cNvSpPr txBox="1">
            <a:spLocks noChangeArrowheads="1"/>
          </p:cNvSpPr>
          <p:nvPr/>
        </p:nvSpPr>
        <p:spPr bwMode="auto">
          <a:xfrm>
            <a:off x="611188" y="1052513"/>
            <a:ext cx="69135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INDIVIDUALIZZAZIONE: </a:t>
            </a:r>
          </a:p>
          <a:p>
            <a:pPr eaLnBrk="1" hangingPunct="1">
              <a:spcBef>
                <a:spcPct val="0"/>
              </a:spcBef>
              <a:spcAft>
                <a:spcPct val="0"/>
              </a:spcAft>
              <a:buClrTx/>
              <a:buFontTx/>
              <a:buNone/>
            </a:pPr>
            <a:r>
              <a:rPr lang="it-IT" altLang="it-IT">
                <a:solidFill>
                  <a:schemeClr val="bg1"/>
                </a:solidFill>
              </a:rPr>
              <a:t>stessi obiettivi per tutta la classe ma metodologie adattate alle  caratteristiche individuali;</a:t>
            </a:r>
          </a:p>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PERSONALIZZAZIONE: </a:t>
            </a:r>
          </a:p>
          <a:p>
            <a:pPr eaLnBrk="1" hangingPunct="1">
              <a:spcBef>
                <a:spcPct val="0"/>
              </a:spcBef>
              <a:spcAft>
                <a:spcPct val="0"/>
              </a:spcAft>
              <a:buClrTx/>
              <a:buFontTx/>
              <a:buNone/>
            </a:pPr>
            <a:r>
              <a:rPr lang="it-IT" altLang="it-IT">
                <a:solidFill>
                  <a:schemeClr val="bg1"/>
                </a:solidFill>
              </a:rPr>
              <a:t>(che è considerata un livello successivo) obiettivi diversi per ciascun discente.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222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2229"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2230" name="CasellaDiTesto 1"/>
          <p:cNvSpPr txBox="1">
            <a:spLocks noChangeArrowheads="1"/>
          </p:cNvSpPr>
          <p:nvPr/>
        </p:nvSpPr>
        <p:spPr bwMode="auto">
          <a:xfrm>
            <a:off x="468313" y="765175"/>
            <a:ext cx="69119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Cos’è il Piano Annuale per l’Inclusività?</a:t>
            </a:r>
          </a:p>
          <a:p>
            <a:pPr>
              <a:spcBef>
                <a:spcPct val="0"/>
              </a:spcBef>
              <a:spcAft>
                <a:spcPct val="0"/>
              </a:spcAft>
              <a:buClrTx/>
              <a:buFontTx/>
              <a:buNone/>
            </a:pPr>
            <a:r>
              <a:rPr lang="it-IT" altLang="it-IT">
                <a:solidFill>
                  <a:schemeClr val="bg1"/>
                </a:solidFill>
                <a:latin typeface="Arial" panose="020B0604020202020204" pitchFamily="34" charset="0"/>
              </a:rPr>
              <a:t>E’ un documento redatto dal GLI entro il mese di giugno. Esso tiene conto delle criticità e dei punti di forza degli interventi di inclusione scolastica operati nell’anno appena trascorso e deve contenere la formulazione di un’ipotesi globale di utilizzo funzionale delle risorse specifiche, istituzionali e non, per incrementare il livello di inclusività generale della scuola nell’anno successivo. Il Piano deve essere quindi discusso e</a:t>
            </a:r>
          </a:p>
          <a:p>
            <a:pPr>
              <a:spcBef>
                <a:spcPct val="0"/>
              </a:spcBef>
              <a:spcAft>
                <a:spcPct val="0"/>
              </a:spcAft>
              <a:buClrTx/>
              <a:buFontTx/>
              <a:buNone/>
            </a:pPr>
            <a:r>
              <a:rPr lang="it-IT" altLang="it-IT">
                <a:solidFill>
                  <a:schemeClr val="bg1"/>
                </a:solidFill>
                <a:latin typeface="Arial" panose="020B0604020202020204" pitchFamily="34" charset="0"/>
              </a:rPr>
              <a:t>deliberato in Collegio dei Docenti e inviato ai competenti Uffici degli USR, nonché ai GLIP e al GLIR, per la richiesta di organico di sostegno, e alle altre istituzioni territoriali come proposta di assegnazione delle risorse di competenza, considerando anche gli Accordi di Programma in vigore o altre specifiche intese sull'integrazione scolastica sottoscritte con gli Enti Locali. A seguito di ciò, gli Uffici Scolastici regionali</a:t>
            </a:r>
          </a:p>
          <a:p>
            <a:pPr>
              <a:spcBef>
                <a:spcPct val="0"/>
              </a:spcBef>
              <a:spcAft>
                <a:spcPct val="0"/>
              </a:spcAft>
              <a:buClrTx/>
              <a:buFontTx/>
              <a:buNone/>
            </a:pPr>
            <a:r>
              <a:rPr lang="it-IT" altLang="it-IT">
                <a:solidFill>
                  <a:schemeClr val="bg1"/>
                </a:solidFill>
                <a:latin typeface="Arial" panose="020B0604020202020204" pitchFamily="34" charset="0"/>
              </a:rPr>
              <a:t>assegnano alle singole scuole globalmente le risorse di sostegno secondo quanto stabilito dall’art 19 comma 11 della Legge n. 111/2011.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fld id="{C7197427-3ECD-42EA-A842-C2A33CE6A516}" type="slidenum">
              <a:rPr lang="it-IT" altLang="it-IT" sz="1400" smtClean="0">
                <a:solidFill>
                  <a:srgbClr val="FFFFFF"/>
                </a:solidFill>
                <a:latin typeface="Times New Roman" panose="02020603050405020304" pitchFamily="18" charset="0"/>
              </a:rPr>
              <a:pPr>
                <a:spcBef>
                  <a:spcPct val="0"/>
                </a:spcBef>
                <a:spcAft>
                  <a:spcPct val="0"/>
                </a:spcAft>
                <a:buClrTx/>
                <a:buFontTx/>
                <a:buNone/>
              </a:pPr>
              <a:t>5</a:t>
            </a:fld>
            <a:endParaRPr lang="it-IT" altLang="it-IT" sz="1400" smtClean="0">
              <a:solidFill>
                <a:srgbClr val="FFFFFF"/>
              </a:solidFill>
              <a:latin typeface="Times New Roman"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rc_mi" descr="Descrizione: http://www.sentrain.net/Istock%20images/iStock_00000575829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96975"/>
            <a:ext cx="15382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rc_mi" descr="Descrizione: http://www.sentrain.net/Istock%20images/iStock_000005758296X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3860800"/>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rc_mi" descr="Descrizione: http://www.sentrain.net/Istock%20images/iStock_000005758296X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5157788"/>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rc_mi" descr="Descrizione: http://www.sentrain.net/Istock%20images/iStock_000005758296X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088" y="5373688"/>
            <a:ext cx="1368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rc_mi" descr="Descrizione: http://www.sentrain.net/Istock%20images/iStock_000005758296X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013" y="1268413"/>
            <a:ext cx="13684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1113"/>
            <a:ext cx="91805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3" name="CasellaDiTesto 2"/>
          <p:cNvSpPr txBox="1"/>
          <p:nvPr/>
        </p:nvSpPr>
        <p:spPr>
          <a:xfrm>
            <a:off x="971550" y="836613"/>
            <a:ext cx="5976938" cy="4432300"/>
          </a:xfrm>
          <a:prstGeom prst="rect">
            <a:avLst/>
          </a:prstGeom>
          <a:noFill/>
        </p:spPr>
        <p:txBody>
          <a:bodyPr>
            <a:spAutoFit/>
          </a:bodyPr>
          <a:lstStyle/>
          <a:p>
            <a:pPr algn="ctr" eaLnBrk="1" fontAlgn="auto" hangingPunct="1">
              <a:spcBef>
                <a:spcPts val="0"/>
              </a:spcBef>
              <a:spcAft>
                <a:spcPts val="0"/>
              </a:spcAft>
              <a:defRPr/>
            </a:pPr>
            <a:r>
              <a:rPr lang="it-IT" altLang="it-IT" sz="2400" b="1" dirty="0">
                <a:solidFill>
                  <a:schemeClr val="bg1"/>
                </a:solidFill>
                <a:latin typeface="+mn-lt"/>
              </a:rPr>
              <a:t>CHI SOSTIENE I DOCENTI?</a:t>
            </a:r>
          </a:p>
          <a:p>
            <a:pPr eaLnBrk="1" fontAlgn="auto" hangingPunct="1">
              <a:spcBef>
                <a:spcPts val="0"/>
              </a:spcBef>
              <a:spcAft>
                <a:spcPts val="0"/>
              </a:spcAft>
              <a:defRPr/>
            </a:pPr>
            <a:endParaRPr lang="it-IT" altLang="it-IT" sz="2400" dirty="0">
              <a:solidFill>
                <a:schemeClr val="bg1"/>
              </a:solidFill>
              <a:latin typeface="+mn-lt"/>
            </a:endParaRPr>
          </a:p>
          <a:p>
            <a:pPr eaLnBrk="1" fontAlgn="auto" hangingPunct="1">
              <a:spcBef>
                <a:spcPts val="0"/>
              </a:spcBef>
              <a:spcAft>
                <a:spcPts val="0"/>
              </a:spcAft>
              <a:defRPr/>
            </a:pPr>
            <a:r>
              <a:rPr lang="it-IT" altLang="it-IT" sz="2400" dirty="0">
                <a:solidFill>
                  <a:schemeClr val="bg1"/>
                </a:solidFill>
                <a:latin typeface="+mn-lt"/>
              </a:rPr>
              <a:t>La Direttiva fa riferimento ai </a:t>
            </a:r>
            <a:r>
              <a:rPr lang="it-IT" altLang="it-IT" sz="2400" b="1" dirty="0">
                <a:solidFill>
                  <a:schemeClr val="bg1"/>
                </a:solidFill>
                <a:latin typeface="+mn-lt"/>
              </a:rPr>
              <a:t>Centri Territoriali di Supporto (CTS)</a:t>
            </a:r>
            <a:r>
              <a:rPr lang="it-IT" altLang="it-IT" sz="2400" dirty="0">
                <a:solidFill>
                  <a:schemeClr val="bg1"/>
                </a:solidFill>
                <a:latin typeface="+mn-lt"/>
              </a:rPr>
              <a:t> che dovranno realizzare una rete di sostegno:</a:t>
            </a:r>
          </a:p>
          <a:p>
            <a:pPr marL="342900" indent="-342900" eaLnBrk="1" fontAlgn="auto" hangingPunct="1">
              <a:spcBef>
                <a:spcPts val="0"/>
              </a:spcBef>
              <a:spcAft>
                <a:spcPts val="0"/>
              </a:spcAft>
              <a:buFont typeface="Wingdings" panose="05000000000000000000" pitchFamily="2" charset="2"/>
              <a:buChar char="v"/>
              <a:defRPr/>
            </a:pPr>
            <a:r>
              <a:rPr lang="it-IT" altLang="it-IT" sz="2400" dirty="0">
                <a:solidFill>
                  <a:schemeClr val="bg1"/>
                </a:solidFill>
                <a:latin typeface="+mn-lt"/>
              </a:rPr>
              <a:t>al processo di integrazione</a:t>
            </a:r>
          </a:p>
          <a:p>
            <a:pPr marL="342900" indent="-342900" eaLnBrk="1" fontAlgn="auto" hangingPunct="1">
              <a:spcBef>
                <a:spcPts val="0"/>
              </a:spcBef>
              <a:spcAft>
                <a:spcPts val="0"/>
              </a:spcAft>
              <a:buFont typeface="Wingdings" panose="05000000000000000000" pitchFamily="2" charset="2"/>
              <a:buChar char="v"/>
              <a:defRPr/>
            </a:pPr>
            <a:r>
              <a:rPr lang="it-IT" altLang="it-IT" sz="2400" dirty="0">
                <a:solidFill>
                  <a:schemeClr val="bg1"/>
                </a:solidFill>
                <a:latin typeface="+mn-lt"/>
              </a:rPr>
              <a:t>allo sviluppo professionale dei docenti</a:t>
            </a:r>
          </a:p>
          <a:p>
            <a:pPr marL="342900" indent="-342900" eaLnBrk="1" fontAlgn="auto" hangingPunct="1">
              <a:spcBef>
                <a:spcPts val="0"/>
              </a:spcBef>
              <a:spcAft>
                <a:spcPts val="0"/>
              </a:spcAft>
              <a:buFont typeface="Wingdings" panose="05000000000000000000" pitchFamily="2" charset="2"/>
              <a:buChar char="v"/>
              <a:defRPr/>
            </a:pPr>
            <a:r>
              <a:rPr lang="it-IT" altLang="it-IT" sz="2400" dirty="0">
                <a:solidFill>
                  <a:schemeClr val="bg1"/>
                </a:solidFill>
                <a:latin typeface="+mn-lt"/>
              </a:rPr>
              <a:t>alla formazione dei docenti verso le migliori pratiche</a:t>
            </a:r>
          </a:p>
          <a:p>
            <a:pPr eaLnBrk="1" fontAlgn="auto" hangingPunct="1">
              <a:spcBef>
                <a:spcPts val="0"/>
              </a:spcBef>
              <a:spcAft>
                <a:spcPts val="0"/>
              </a:spcAft>
              <a:defRPr/>
            </a:pPr>
            <a:endParaRPr lang="it-IT"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4276"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427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4278" name="CasellaDiTesto 5"/>
          <p:cNvSpPr txBox="1">
            <a:spLocks noChangeArrowheads="1"/>
          </p:cNvSpPr>
          <p:nvPr/>
        </p:nvSpPr>
        <p:spPr bwMode="auto">
          <a:xfrm>
            <a:off x="971550" y="836613"/>
            <a:ext cx="66960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b="1">
                <a:solidFill>
                  <a:schemeClr val="bg1"/>
                </a:solidFill>
              </a:rPr>
              <a:t>Quali soggetti provvedono all’organizzazione delle azioni a favore dell’inclusione?</a:t>
            </a:r>
          </a:p>
          <a:p>
            <a:pPr eaLnBrk="1" hangingPunct="1">
              <a:spcBef>
                <a:spcPct val="0"/>
              </a:spcBef>
              <a:spcAft>
                <a:spcPct val="0"/>
              </a:spcAft>
              <a:buClrTx/>
              <a:buFontTx/>
              <a:buNone/>
            </a:pPr>
            <a:r>
              <a:rPr lang="it-IT" altLang="it-IT">
                <a:solidFill>
                  <a:schemeClr val="bg1"/>
                </a:solidFill>
              </a:rPr>
              <a:t>Le azioni per l’inclusione possono essere favorite dai seguenti soggetti:</a:t>
            </a:r>
          </a:p>
          <a:p>
            <a:pPr eaLnBrk="1" hangingPunct="1">
              <a:spcBef>
                <a:spcPct val="0"/>
              </a:spcBef>
              <a:spcAft>
                <a:spcPct val="0"/>
              </a:spcAft>
              <a:buClrTx/>
              <a:buFontTx/>
              <a:buNone/>
            </a:pPr>
            <a:r>
              <a:rPr lang="it-IT" altLang="it-IT">
                <a:solidFill>
                  <a:schemeClr val="bg1"/>
                </a:solidFill>
              </a:rPr>
              <a:t>• gruppo di lavoro per l’inclusione (GLI);</a:t>
            </a:r>
          </a:p>
          <a:p>
            <a:pPr eaLnBrk="1" hangingPunct="1">
              <a:spcBef>
                <a:spcPct val="0"/>
              </a:spcBef>
              <a:spcAft>
                <a:spcPct val="0"/>
              </a:spcAft>
              <a:buClrTx/>
              <a:buFontTx/>
              <a:buNone/>
            </a:pPr>
            <a:r>
              <a:rPr lang="it-IT" altLang="it-IT">
                <a:solidFill>
                  <a:schemeClr val="bg1"/>
                </a:solidFill>
              </a:rPr>
              <a:t>• centri territoriali per l’inclusione (CTI);</a:t>
            </a:r>
          </a:p>
          <a:p>
            <a:pPr eaLnBrk="1" hangingPunct="1">
              <a:spcBef>
                <a:spcPct val="0"/>
              </a:spcBef>
              <a:spcAft>
                <a:spcPct val="0"/>
              </a:spcAft>
              <a:buClrTx/>
              <a:buFontTx/>
              <a:buNone/>
            </a:pPr>
            <a:r>
              <a:rPr lang="it-IT" altLang="it-IT">
                <a:solidFill>
                  <a:schemeClr val="bg1"/>
                </a:solidFill>
              </a:rPr>
              <a:t>• centri territoriali di supporto (CTS);</a:t>
            </a:r>
          </a:p>
          <a:p>
            <a:pPr eaLnBrk="1" hangingPunct="1">
              <a:spcBef>
                <a:spcPct val="0"/>
              </a:spcBef>
              <a:spcAft>
                <a:spcPct val="0"/>
              </a:spcAft>
              <a:buClrTx/>
              <a:buFontTx/>
              <a:buNone/>
            </a:pPr>
            <a:r>
              <a:rPr lang="it-IT" altLang="it-IT">
                <a:solidFill>
                  <a:schemeClr val="bg1"/>
                </a:solidFill>
              </a:rPr>
              <a:t>• uffici scolastici regionali.</a:t>
            </a:r>
          </a:p>
          <a:p>
            <a:pPr eaLnBrk="1" hangingPunct="1">
              <a:spcBef>
                <a:spcPct val="0"/>
              </a:spcBef>
              <a:spcAft>
                <a:spcPct val="0"/>
              </a:spcAft>
              <a:buClrTx/>
              <a:buFontTx/>
              <a:buNone/>
            </a:pPr>
            <a:r>
              <a:rPr lang="it-IT" altLang="it-IT">
                <a:solidFill>
                  <a:schemeClr val="bg1"/>
                </a:solidFill>
              </a:rPr>
              <a:t>Il Miur assicura il coordinamento nazionale dei centri territoriali di supporto.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530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530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5302" name="CasellaDiTesto 1"/>
          <p:cNvSpPr txBox="1">
            <a:spLocks noChangeArrowheads="1"/>
          </p:cNvSpPr>
          <p:nvPr/>
        </p:nvSpPr>
        <p:spPr bwMode="auto">
          <a:xfrm>
            <a:off x="539750" y="765175"/>
            <a:ext cx="734536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Quali compiti spettano al GLI (Gruppo di lavoro per l’inclusione)?</a:t>
            </a:r>
          </a:p>
          <a:p>
            <a:pPr>
              <a:spcBef>
                <a:spcPct val="0"/>
              </a:spcBef>
              <a:spcAft>
                <a:spcPct val="0"/>
              </a:spcAft>
              <a:buClrTx/>
              <a:buFontTx/>
              <a:buNone/>
            </a:pPr>
            <a:r>
              <a:rPr lang="it-IT" altLang="it-IT">
                <a:solidFill>
                  <a:schemeClr val="bg1"/>
                </a:solidFill>
                <a:latin typeface="Arial" panose="020B0604020202020204" pitchFamily="34" charset="0"/>
              </a:rPr>
              <a:t>Il GLI si occupa di tutte le problematiche relative ai BES e svolge le seguenti funzioni:</a:t>
            </a:r>
          </a:p>
          <a:p>
            <a:pPr>
              <a:spcBef>
                <a:spcPct val="0"/>
              </a:spcBef>
              <a:spcAft>
                <a:spcPct val="0"/>
              </a:spcAft>
              <a:buClrTx/>
              <a:buFontTx/>
              <a:buNone/>
            </a:pPr>
            <a:r>
              <a:rPr lang="it-IT" altLang="it-IT">
                <a:solidFill>
                  <a:schemeClr val="bg1"/>
                </a:solidFill>
                <a:latin typeface="Arial" panose="020B0604020202020204" pitchFamily="34" charset="0"/>
              </a:rPr>
              <a:t>a. rilevazione dei BES presenti nella scuola;</a:t>
            </a:r>
          </a:p>
          <a:p>
            <a:pPr>
              <a:spcBef>
                <a:spcPct val="0"/>
              </a:spcBef>
              <a:spcAft>
                <a:spcPct val="0"/>
              </a:spcAft>
              <a:buClrTx/>
              <a:buFontTx/>
              <a:buNone/>
            </a:pPr>
            <a:r>
              <a:rPr lang="it-IT" altLang="it-IT">
                <a:solidFill>
                  <a:schemeClr val="bg1"/>
                </a:solidFill>
                <a:latin typeface="Arial" panose="020B0604020202020204" pitchFamily="34" charset="0"/>
              </a:rPr>
              <a:t>b. raccolta e documentazione degli interventi didattico-educativi </a:t>
            </a:r>
          </a:p>
          <a:p>
            <a:pPr>
              <a:spcBef>
                <a:spcPct val="0"/>
              </a:spcBef>
              <a:spcAft>
                <a:spcPct val="0"/>
              </a:spcAft>
              <a:buClrTx/>
              <a:buFontTx/>
              <a:buNone/>
            </a:pPr>
            <a:r>
              <a:rPr lang="it-IT" altLang="it-IT">
                <a:solidFill>
                  <a:schemeClr val="bg1"/>
                </a:solidFill>
                <a:latin typeface="Arial" panose="020B0604020202020204" pitchFamily="34" charset="0"/>
              </a:rPr>
              <a:t>posti in essere anche in funzione di azioni di apprendimento organizzativo in rete tra scuole e/o in rapporto con azioni </a:t>
            </a:r>
          </a:p>
          <a:p>
            <a:pPr>
              <a:spcBef>
                <a:spcPct val="0"/>
              </a:spcBef>
              <a:spcAft>
                <a:spcPct val="0"/>
              </a:spcAft>
              <a:buClrTx/>
              <a:buFontTx/>
              <a:buNone/>
            </a:pPr>
            <a:r>
              <a:rPr lang="it-IT" altLang="it-IT">
                <a:solidFill>
                  <a:schemeClr val="bg1"/>
                </a:solidFill>
                <a:latin typeface="Arial" panose="020B0604020202020204" pitchFamily="34" charset="0"/>
              </a:rPr>
              <a:t>Strategiche dell’Amministrazione;</a:t>
            </a:r>
          </a:p>
          <a:p>
            <a:pPr>
              <a:spcBef>
                <a:spcPct val="0"/>
              </a:spcBef>
              <a:spcAft>
                <a:spcPct val="0"/>
              </a:spcAft>
              <a:buClrTx/>
              <a:buFontTx/>
              <a:buNone/>
            </a:pPr>
            <a:r>
              <a:rPr lang="it-IT" altLang="it-IT">
                <a:solidFill>
                  <a:schemeClr val="bg1"/>
                </a:solidFill>
                <a:latin typeface="Arial" panose="020B0604020202020204" pitchFamily="34" charset="0"/>
              </a:rPr>
              <a:t>c. focus/confronto sui casi, consulenza e supporto ai colleghi sulle strategie/metodologie di gestione delle classi;</a:t>
            </a:r>
          </a:p>
          <a:p>
            <a:pPr>
              <a:spcBef>
                <a:spcPct val="0"/>
              </a:spcBef>
              <a:spcAft>
                <a:spcPct val="0"/>
              </a:spcAft>
              <a:buClrTx/>
              <a:buFontTx/>
              <a:buNone/>
            </a:pPr>
            <a:r>
              <a:rPr lang="it-IT" altLang="it-IT">
                <a:solidFill>
                  <a:schemeClr val="bg1"/>
                </a:solidFill>
                <a:latin typeface="Arial" panose="020B0604020202020204" pitchFamily="34" charset="0"/>
              </a:rPr>
              <a:t>d. rilevazione, monitoraggio e valutazione del livello di inclusività della scuola;</a:t>
            </a:r>
          </a:p>
          <a:p>
            <a:pPr>
              <a:spcBef>
                <a:spcPct val="0"/>
              </a:spcBef>
              <a:spcAft>
                <a:spcPct val="0"/>
              </a:spcAft>
              <a:buClrTx/>
              <a:buFontTx/>
              <a:buNone/>
            </a:pPr>
            <a:r>
              <a:rPr lang="it-IT" altLang="it-IT">
                <a:solidFill>
                  <a:schemeClr val="bg1"/>
                </a:solidFill>
                <a:latin typeface="Arial" panose="020B0604020202020204" pitchFamily="34" charset="0"/>
              </a:rPr>
              <a:t>e. raccolta e coordinamento delle proposte formulate dai singoli GLH Operativi sulla base delle effettive esigenze, ai sensi dell’art. 1, c. 605, lettera b, della legge 296/2006, tradotte in sede di definizione del PEI come stabilito dall'art. 10 comma 5 della Legge 30 luglio 2010 n. 122 ;</a:t>
            </a:r>
          </a:p>
          <a:p>
            <a:pPr>
              <a:spcBef>
                <a:spcPct val="0"/>
              </a:spcBef>
              <a:spcAft>
                <a:spcPct val="0"/>
              </a:spcAft>
              <a:buClrTx/>
              <a:buFontTx/>
              <a:buNone/>
            </a:pPr>
            <a:r>
              <a:rPr lang="it-IT" altLang="it-IT">
                <a:solidFill>
                  <a:schemeClr val="bg1"/>
                </a:solidFill>
                <a:latin typeface="Arial" panose="020B0604020202020204" pitchFamily="34" charset="0"/>
              </a:rPr>
              <a:t>f. elaborazione di una proposta di Piano Annuale per l’Inclusività riferito a tutti gli alunni con BES, da redigere al termine di ogni anno scolastico (entro il mese di Giugno).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6324" name="CasellaDiTesto 3"/>
          <p:cNvSpPr txBox="1">
            <a:spLocks noChangeArrowheads="1"/>
          </p:cNvSpPr>
          <p:nvPr/>
        </p:nvSpPr>
        <p:spPr bwMode="auto">
          <a:xfrm>
            <a:off x="1258888" y="1196975"/>
            <a:ext cx="61214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CTS (Centri Territoriali di Supporto) e CTI (Centri Territoriali per l’Inclusione) </a:t>
            </a:r>
          </a:p>
          <a:p>
            <a:pPr>
              <a:buFont typeface="Wingdings 2" panose="05020102010507070707" pitchFamily="18" charset="2"/>
              <a:buNone/>
            </a:pPr>
            <a:r>
              <a:rPr lang="it-IT" altLang="it-IT">
                <a:solidFill>
                  <a:schemeClr val="bg1"/>
                </a:solidFill>
              </a:rPr>
              <a:t>I </a:t>
            </a:r>
            <a:r>
              <a:rPr lang="it-IT" altLang="it-IT" b="1">
                <a:solidFill>
                  <a:schemeClr val="bg1"/>
                </a:solidFill>
              </a:rPr>
              <a:t>CTS </a:t>
            </a:r>
            <a:r>
              <a:rPr lang="it-IT" altLang="it-IT">
                <a:solidFill>
                  <a:schemeClr val="bg1"/>
                </a:solidFill>
              </a:rPr>
              <a:t>(</a:t>
            </a:r>
            <a:r>
              <a:rPr lang="it-IT" altLang="it-IT" i="1">
                <a:solidFill>
                  <a:schemeClr val="bg1"/>
                </a:solidFill>
              </a:rPr>
              <a:t>Centri Territoriali di Supporto</a:t>
            </a:r>
            <a:r>
              <a:rPr lang="it-IT" altLang="it-IT">
                <a:solidFill>
                  <a:schemeClr val="bg1"/>
                </a:solidFill>
              </a:rPr>
              <a:t>) e </a:t>
            </a:r>
            <a:r>
              <a:rPr lang="it-IT" altLang="it-IT" b="1">
                <a:solidFill>
                  <a:schemeClr val="bg1"/>
                </a:solidFill>
              </a:rPr>
              <a:t>CTI </a:t>
            </a:r>
            <a:r>
              <a:rPr lang="it-IT" altLang="it-IT">
                <a:solidFill>
                  <a:schemeClr val="bg1"/>
                </a:solidFill>
              </a:rPr>
              <a:t>(</a:t>
            </a:r>
            <a:r>
              <a:rPr lang="it-IT" altLang="it-IT" i="1">
                <a:solidFill>
                  <a:schemeClr val="bg1"/>
                </a:solidFill>
              </a:rPr>
              <a:t>Centri Territoriali per l’Inclusione</a:t>
            </a:r>
            <a:r>
              <a:rPr lang="it-IT" altLang="it-IT">
                <a:solidFill>
                  <a:schemeClr val="bg1"/>
                </a:solidFill>
              </a:rPr>
              <a:t>) rappresentano l’interfaccia fra l’Amministrazione e le scuole (e tra le scuole stesse) in relazione ai Bisogni Educativi Speciali. </a:t>
            </a:r>
          </a:p>
          <a:p>
            <a:pPr>
              <a:buFont typeface="Wingdings 2" panose="05020102010507070707" pitchFamily="18" charset="2"/>
              <a:buNone/>
            </a:pPr>
            <a:r>
              <a:rPr lang="it-IT" altLang="it-IT">
                <a:solidFill>
                  <a:schemeClr val="bg1"/>
                </a:solidFill>
              </a:rPr>
              <a:t>Il ruolo dei nuovi CTI che potranno essere individuati a livello di rete territoriale, diventa strategico. </a:t>
            </a:r>
          </a:p>
          <a:p>
            <a:pPr>
              <a:buFont typeface="Wingdings 2" panose="05020102010507070707" pitchFamily="18" charset="2"/>
              <a:buNone/>
            </a:pPr>
            <a:r>
              <a:rPr lang="it-IT" altLang="it-IT">
                <a:solidFill>
                  <a:schemeClr val="bg1"/>
                </a:solidFill>
              </a:rPr>
              <a:t>Laddove, per ragioni legate alla “</a:t>
            </a:r>
            <a:r>
              <a:rPr lang="it-IT" altLang="it-IT" i="1">
                <a:solidFill>
                  <a:schemeClr val="bg1"/>
                </a:solidFill>
              </a:rPr>
              <a:t>complessità territoriale</a:t>
            </a:r>
            <a:r>
              <a:rPr lang="it-IT" altLang="it-IT">
                <a:solidFill>
                  <a:schemeClr val="bg1"/>
                </a:solidFill>
              </a:rPr>
              <a:t>”, i CTI non potessero essere istituiti, le singole scuole avranno come riferimento i CTS provinciali. </a:t>
            </a:r>
          </a:p>
        </p:txBody>
      </p:sp>
      <p:sp>
        <p:nvSpPr>
          <p:cNvPr id="5632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7348"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7349"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7350" name="CasellaDiTesto 1"/>
          <p:cNvSpPr txBox="1">
            <a:spLocks noChangeArrowheads="1"/>
          </p:cNvSpPr>
          <p:nvPr/>
        </p:nvSpPr>
        <p:spPr bwMode="auto">
          <a:xfrm>
            <a:off x="755650" y="692150"/>
            <a:ext cx="61198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I Centri Territoriali di Supporto </a:t>
            </a:r>
          </a:p>
          <a:p>
            <a:pPr>
              <a:spcBef>
                <a:spcPct val="0"/>
              </a:spcBef>
              <a:spcAft>
                <a:spcPct val="0"/>
              </a:spcAft>
              <a:buClrTx/>
              <a:buFontTx/>
              <a:buNone/>
            </a:pPr>
            <a:r>
              <a:rPr lang="it-IT" altLang="it-IT">
                <a:solidFill>
                  <a:schemeClr val="bg1"/>
                </a:solidFill>
                <a:latin typeface="Arial" panose="020B0604020202020204" pitchFamily="34" charset="0"/>
              </a:rPr>
              <a:t>I </a:t>
            </a:r>
            <a:r>
              <a:rPr lang="it-IT" altLang="it-IT" b="1">
                <a:solidFill>
                  <a:schemeClr val="bg1"/>
                </a:solidFill>
                <a:latin typeface="Arial" panose="020B0604020202020204" pitchFamily="34" charset="0"/>
              </a:rPr>
              <a:t>CTS </a:t>
            </a:r>
            <a:r>
              <a:rPr lang="it-IT" altLang="it-IT">
                <a:solidFill>
                  <a:schemeClr val="bg1"/>
                </a:solidFill>
                <a:latin typeface="Arial" panose="020B0604020202020204" pitchFamily="34" charset="0"/>
              </a:rPr>
              <a:t>si trovano in istituzioni scolastiche, pertanto il Dirigente della scuola ha la responsabilità amministrativa per quanto concerne la gestione e l’organizzazione del Centro. </a:t>
            </a:r>
          </a:p>
          <a:p>
            <a:pPr>
              <a:spcBef>
                <a:spcPct val="0"/>
              </a:spcBef>
              <a:spcAft>
                <a:spcPct val="0"/>
              </a:spcAft>
              <a:buClrTx/>
              <a:buFontTx/>
              <a:buNone/>
            </a:pPr>
            <a:r>
              <a:rPr lang="it-IT" altLang="it-IT">
                <a:solidFill>
                  <a:schemeClr val="bg1"/>
                </a:solidFill>
                <a:latin typeface="Arial" panose="020B0604020202020204" pitchFamily="34" charset="0"/>
              </a:rPr>
              <a:t>In ogni CTS dovrebbero essere presenti tre operatori che possono essere in servizio nelle scuole sede di CTS o in altri edifici scolastici. </a:t>
            </a:r>
          </a:p>
          <a:p>
            <a:pPr>
              <a:spcBef>
                <a:spcPct val="0"/>
              </a:spcBef>
              <a:spcAft>
                <a:spcPct val="0"/>
              </a:spcAft>
              <a:buClrTx/>
              <a:buFontTx/>
              <a:buNone/>
            </a:pPr>
            <a:r>
              <a:rPr lang="it-IT" altLang="it-IT">
                <a:solidFill>
                  <a:schemeClr val="bg1"/>
                </a:solidFill>
                <a:latin typeface="Arial" panose="020B0604020202020204" pitchFamily="34" charset="0"/>
              </a:rPr>
              <a:t>È opportuno individuare gli operatori fra docenti di sostegno e curricolari esperti nelle nuove tecnologie per l’inclusione, che possono garantire una continuità di servizio, almeno per tre anni consecutivi. </a:t>
            </a:r>
          </a:p>
          <a:p>
            <a:pPr>
              <a:spcBef>
                <a:spcPct val="0"/>
              </a:spcBef>
              <a:spcAft>
                <a:spcPct val="0"/>
              </a:spcAft>
              <a:buClrTx/>
              <a:buFontTx/>
              <a:buNone/>
            </a:pPr>
            <a:r>
              <a:rPr lang="it-IT" altLang="it-IT">
                <a:solidFill>
                  <a:schemeClr val="bg1"/>
                </a:solidFill>
                <a:latin typeface="Arial" panose="020B0604020202020204" pitchFamily="34" charset="0"/>
              </a:rPr>
              <a:t>Per ogni regione gli operatori del CTS individuano un referente rappresentante a livello regionale. Tale rappresentante resta in carica due anni. </a:t>
            </a:r>
          </a:p>
          <a:p>
            <a:pPr>
              <a:spcBef>
                <a:spcPct val="0"/>
              </a:spcBef>
              <a:spcAft>
                <a:spcPct val="0"/>
              </a:spcAft>
              <a:buClrTx/>
              <a:buFontTx/>
              <a:buNone/>
            </a:pPr>
            <a:r>
              <a:rPr lang="it-IT" altLang="it-IT">
                <a:solidFill>
                  <a:schemeClr val="bg1"/>
                </a:solidFill>
                <a:latin typeface="Arial" panose="020B0604020202020204" pitchFamily="34" charset="0"/>
              </a:rPr>
              <a:t>Presso la Direzione Generale per lo Studente, l’Integrazione, la Partecipazione e la Comunicazione del MIUR è costituito il Coordinamento nazionale dei CTS.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8372"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5837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
        <p:nvSpPr>
          <p:cNvPr id="58374" name="CasellaDiTesto 1"/>
          <p:cNvSpPr txBox="1">
            <a:spLocks noChangeArrowheads="1"/>
          </p:cNvSpPr>
          <p:nvPr/>
        </p:nvSpPr>
        <p:spPr bwMode="auto">
          <a:xfrm>
            <a:off x="755650" y="836613"/>
            <a:ext cx="59769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b="1">
                <a:solidFill>
                  <a:schemeClr val="bg1"/>
                </a:solidFill>
                <a:latin typeface="Arial" panose="020B0604020202020204" pitchFamily="34" charset="0"/>
              </a:rPr>
              <a:t>LE FUNZIONI DEI CTS </a:t>
            </a:r>
          </a:p>
          <a:p>
            <a:pPr>
              <a:spcBef>
                <a:spcPct val="0"/>
              </a:spcBef>
              <a:spcAft>
                <a:spcPct val="0"/>
              </a:spcAft>
              <a:buClrTx/>
              <a:buFontTx/>
              <a:buNone/>
            </a:pPr>
            <a:endParaRPr lang="it-IT" altLang="it-IT" b="1">
              <a:solidFill>
                <a:schemeClr val="bg1"/>
              </a:solidFill>
              <a:latin typeface="Arial" panose="020B0604020202020204" pitchFamily="34" charset="0"/>
            </a:endParaRPr>
          </a:p>
          <a:p>
            <a:pPr>
              <a:spcBef>
                <a:spcPct val="0"/>
              </a:spcBef>
              <a:spcAft>
                <a:spcPct val="0"/>
              </a:spcAft>
              <a:buClrTx/>
              <a:buFontTx/>
              <a:buNone/>
            </a:pPr>
            <a:r>
              <a:rPr lang="it-IT" altLang="it-IT">
                <a:solidFill>
                  <a:schemeClr val="bg1"/>
                </a:solidFill>
                <a:latin typeface="Arial" panose="020B0604020202020204" pitchFamily="34" charset="0"/>
              </a:rPr>
              <a:t>I CTS hanno in particolare le seguenti funzioni: </a:t>
            </a:r>
          </a:p>
          <a:p>
            <a:pPr>
              <a:spcBef>
                <a:spcPct val="0"/>
              </a:spcBef>
              <a:spcAft>
                <a:spcPct val="0"/>
              </a:spcAft>
              <a:buClrTx/>
              <a:buFontTx/>
              <a:buNone/>
            </a:pPr>
            <a:r>
              <a:rPr lang="it-IT" altLang="it-IT">
                <a:solidFill>
                  <a:schemeClr val="bg1"/>
                </a:solidFill>
                <a:latin typeface="Arial" panose="020B0604020202020204" pitchFamily="34" charset="0"/>
              </a:rPr>
              <a:t>•informano i docenti, gli alunni, gli studenti e i loro genitori delle risorse tecnologiche disponibili sia gratuite sia commerciali; </a:t>
            </a:r>
          </a:p>
          <a:p>
            <a:pPr>
              <a:spcBef>
                <a:spcPct val="0"/>
              </a:spcBef>
              <a:spcAft>
                <a:spcPct val="0"/>
              </a:spcAft>
              <a:buClrTx/>
              <a:buFontTx/>
              <a:buNone/>
            </a:pPr>
            <a:r>
              <a:rPr lang="it-IT" altLang="it-IT">
                <a:solidFill>
                  <a:schemeClr val="bg1"/>
                </a:solidFill>
                <a:latin typeface="Arial" panose="020B0604020202020204" pitchFamily="34" charset="0"/>
              </a:rPr>
              <a:t>•organizzano iniziative di formazione sui temi dell’inclusione scolastica e sui BES; </a:t>
            </a:r>
          </a:p>
          <a:p>
            <a:pPr>
              <a:spcBef>
                <a:spcPct val="0"/>
              </a:spcBef>
              <a:spcAft>
                <a:spcPct val="0"/>
              </a:spcAft>
              <a:buClrTx/>
              <a:buFontTx/>
              <a:buNone/>
            </a:pPr>
            <a:r>
              <a:rPr lang="it-IT" altLang="it-IT">
                <a:solidFill>
                  <a:schemeClr val="bg1"/>
                </a:solidFill>
                <a:latin typeface="Arial" panose="020B0604020202020204" pitchFamily="34" charset="0"/>
              </a:rPr>
              <a:t>•offrono consulenza per l’individuazione dell’ausilio più appropriato per l’alunno e per le modalità didattiche da attuare per il suo percorso di apprendimento; </a:t>
            </a:r>
          </a:p>
          <a:p>
            <a:pPr>
              <a:spcBef>
                <a:spcPct val="0"/>
              </a:spcBef>
              <a:spcAft>
                <a:spcPct val="0"/>
              </a:spcAft>
              <a:buClrTx/>
              <a:buFontTx/>
              <a:buNone/>
            </a:pPr>
            <a:r>
              <a:rPr lang="it-IT" altLang="it-IT">
                <a:solidFill>
                  <a:schemeClr val="bg1"/>
                </a:solidFill>
                <a:latin typeface="Arial" panose="020B0604020202020204" pitchFamily="34" charset="0"/>
              </a:rPr>
              <a:t>•raccolgono le buone pratiche di inclusione realizzate dalle istituzioni scolastiche e, opportunamente documentate, le condividono con le scuole del territorio di riferimento; </a:t>
            </a:r>
          </a:p>
          <a:p>
            <a:pPr>
              <a:spcBef>
                <a:spcPct val="0"/>
              </a:spcBef>
              <a:spcAft>
                <a:spcPct val="0"/>
              </a:spcAft>
              <a:buClrTx/>
              <a:buFontTx/>
              <a:buNone/>
            </a:pPr>
            <a:r>
              <a:rPr lang="it-IT" altLang="it-IT">
                <a:solidFill>
                  <a:schemeClr val="bg1"/>
                </a:solidFill>
                <a:latin typeface="Arial" panose="020B0604020202020204" pitchFamily="34" charset="0"/>
              </a:rPr>
              <a:t>•definiscono il piano annuale di intervento relativo ad acquisti e iniziative di formazione. </a:t>
            </a: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59396" name="CasellaDiTesto 3"/>
          <p:cNvSpPr txBox="1">
            <a:spLocks noChangeArrowheads="1"/>
          </p:cNvSpPr>
          <p:nvPr/>
        </p:nvSpPr>
        <p:spPr bwMode="auto">
          <a:xfrm>
            <a:off x="1258888" y="1196975"/>
            <a:ext cx="61214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Prove INVALSI</a:t>
            </a:r>
          </a:p>
          <a:p>
            <a:pPr>
              <a:buFont typeface="Wingdings 2" panose="05020102010507070707" pitchFamily="18" charset="2"/>
              <a:buNone/>
            </a:pPr>
            <a:r>
              <a:rPr lang="it-IT" altLang="it-IT">
                <a:solidFill>
                  <a:schemeClr val="bg1"/>
                </a:solidFill>
              </a:rPr>
              <a:t>Le prove (a esclusione della Prova Nazionale nell'ambito dell'Esame di Stato conclusivo del I ciclo d'istruzione) “non sono finalizzate alla valutazione individuale degli alunni, ma al monitoraggio dei livelli di apprendimento conseguiti dal sistema scolastico, nel suo insieme”.</a:t>
            </a:r>
          </a:p>
          <a:p>
            <a:pPr>
              <a:buFont typeface="Wingdings 2" panose="05020102010507070707" pitchFamily="18" charset="2"/>
              <a:buNone/>
            </a:pPr>
            <a:r>
              <a:rPr lang="it-IT" altLang="it-IT" b="1"/>
              <a:t>Educativi Speciali</a:t>
            </a:r>
            <a:endParaRPr lang="it-IT" altLang="it-IT">
              <a:solidFill>
                <a:srgbClr val="FFFFFF"/>
              </a:solidFill>
            </a:endParaRPr>
          </a:p>
        </p:txBody>
      </p:sp>
      <p:sp>
        <p:nvSpPr>
          <p:cNvPr id="5939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0420" name="CasellaDiTesto 3"/>
          <p:cNvSpPr txBox="1">
            <a:spLocks noChangeArrowheads="1"/>
          </p:cNvSpPr>
          <p:nvPr/>
        </p:nvSpPr>
        <p:spPr bwMode="auto">
          <a:xfrm>
            <a:off x="1258888" y="1196975"/>
            <a:ext cx="6121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p:txBody>
      </p:sp>
      <p:sp>
        <p:nvSpPr>
          <p:cNvPr id="6042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a:p>
            <a:pPr eaLnBrk="1" hangingPunct="1">
              <a:spcBef>
                <a:spcPct val="0"/>
              </a:spcBef>
              <a:spcAft>
                <a:spcPct val="0"/>
              </a:spcAft>
              <a:buClrTx/>
              <a:buFontTx/>
              <a:buNone/>
            </a:pPr>
            <a:endParaRPr lang="it-IT" altLang="it-IT">
              <a:solidFill>
                <a:srgbClr val="FFFFFF"/>
              </a:solidFill>
            </a:endParaRPr>
          </a:p>
        </p:txBody>
      </p:sp>
      <p:pic>
        <p:nvPicPr>
          <p:cNvPr id="60422"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49275"/>
            <a:ext cx="57594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1444" name="CasellaDiTesto 3"/>
          <p:cNvSpPr txBox="1">
            <a:spLocks noChangeArrowheads="1"/>
          </p:cNvSpPr>
          <p:nvPr/>
        </p:nvSpPr>
        <p:spPr bwMode="auto">
          <a:xfrm>
            <a:off x="971550" y="1196975"/>
            <a:ext cx="640873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PEI </a:t>
            </a:r>
          </a:p>
          <a:p>
            <a:pPr>
              <a:buFont typeface="Wingdings 2" panose="05020102010507070707" pitchFamily="18" charset="2"/>
              <a:buNone/>
            </a:pPr>
            <a:r>
              <a:rPr lang="it-IT" altLang="it-IT">
                <a:solidFill>
                  <a:schemeClr val="bg1"/>
                </a:solidFill>
              </a:rPr>
              <a:t>Deve essere firmato da tutti i docenti, dai</a:t>
            </a:r>
          </a:p>
          <a:p>
            <a:pPr>
              <a:buFont typeface="Wingdings 2" panose="05020102010507070707" pitchFamily="18" charset="2"/>
              <a:buNone/>
            </a:pPr>
            <a:r>
              <a:rPr lang="it-IT" altLang="it-IT">
                <a:solidFill>
                  <a:schemeClr val="bg1"/>
                </a:solidFill>
              </a:rPr>
              <a:t>genitori e dagli specialisti entro il </a:t>
            </a:r>
            <a:r>
              <a:rPr lang="it-IT" altLang="it-IT" b="1">
                <a:solidFill>
                  <a:schemeClr val="bg1"/>
                </a:solidFill>
              </a:rPr>
              <a:t>30 novembre.</a:t>
            </a:r>
          </a:p>
          <a:p>
            <a:pPr>
              <a:buFont typeface="Wingdings 2" panose="05020102010507070707" pitchFamily="18" charset="2"/>
              <a:buNone/>
            </a:pPr>
            <a:r>
              <a:rPr lang="it-IT" altLang="it-IT">
                <a:solidFill>
                  <a:schemeClr val="bg1"/>
                </a:solidFill>
              </a:rPr>
              <a:t>Va redatto in duplice copia: una copia va</a:t>
            </a:r>
          </a:p>
          <a:p>
            <a:pPr>
              <a:buFont typeface="Wingdings 2" panose="05020102010507070707" pitchFamily="18" charset="2"/>
              <a:buNone/>
            </a:pPr>
            <a:r>
              <a:rPr lang="it-IT" altLang="it-IT">
                <a:solidFill>
                  <a:schemeClr val="bg1"/>
                </a:solidFill>
              </a:rPr>
              <a:t>consegnata alla funzione strumentale per essere </a:t>
            </a:r>
          </a:p>
          <a:p>
            <a:pPr>
              <a:buFont typeface="Wingdings 2" panose="05020102010507070707" pitchFamily="18" charset="2"/>
              <a:buNone/>
            </a:pPr>
            <a:r>
              <a:rPr lang="it-IT" altLang="it-IT">
                <a:solidFill>
                  <a:schemeClr val="bg1"/>
                </a:solidFill>
              </a:rPr>
              <a:t>inserita nel fascicolo personale dell'alunno/a ed una </a:t>
            </a:r>
          </a:p>
          <a:p>
            <a:pPr>
              <a:buFont typeface="Wingdings 2" panose="05020102010507070707" pitchFamily="18" charset="2"/>
              <a:buNone/>
            </a:pPr>
            <a:r>
              <a:rPr lang="it-IT" altLang="it-IT">
                <a:solidFill>
                  <a:schemeClr val="bg1"/>
                </a:solidFill>
              </a:rPr>
              <a:t>copia va inserita nel registro delle attività di </a:t>
            </a:r>
          </a:p>
          <a:p>
            <a:pPr>
              <a:buFont typeface="Wingdings 2" panose="05020102010507070707" pitchFamily="18" charset="2"/>
              <a:buNone/>
            </a:pPr>
            <a:r>
              <a:rPr lang="it-IT" altLang="it-IT">
                <a:solidFill>
                  <a:schemeClr val="bg1"/>
                </a:solidFill>
              </a:rPr>
              <a:t>sostegno.</a:t>
            </a:r>
          </a:p>
        </p:txBody>
      </p:sp>
      <p:sp>
        <p:nvSpPr>
          <p:cNvPr id="61445"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Indicazioni e scadenze per le consegne </a:t>
            </a:r>
            <a:r>
              <a:rPr lang="it-IT" altLang="it-IT" b="1"/>
              <a:t>dei documenti</a:t>
            </a: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2468" name="CasellaDiTesto 3"/>
          <p:cNvSpPr txBox="1">
            <a:spLocks noChangeArrowheads="1"/>
          </p:cNvSpPr>
          <p:nvPr/>
        </p:nvSpPr>
        <p:spPr bwMode="auto">
          <a:xfrm>
            <a:off x="971550" y="1196975"/>
            <a:ext cx="6697663"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PDP / DSA </a:t>
            </a:r>
          </a:p>
          <a:p>
            <a:pPr>
              <a:buFont typeface="Wingdings 2" panose="05020102010507070707" pitchFamily="18" charset="2"/>
              <a:buNone/>
            </a:pPr>
            <a:r>
              <a:rPr lang="it-IT" altLang="it-IT">
                <a:solidFill>
                  <a:schemeClr val="bg1"/>
                </a:solidFill>
              </a:rPr>
              <a:t>Entro il </a:t>
            </a:r>
            <a:r>
              <a:rPr lang="it-IT" altLang="it-IT" b="1">
                <a:solidFill>
                  <a:schemeClr val="bg1"/>
                </a:solidFill>
              </a:rPr>
              <a:t>30 novembre </a:t>
            </a:r>
            <a:r>
              <a:rPr lang="it-IT" altLang="it-IT">
                <a:solidFill>
                  <a:schemeClr val="bg1"/>
                </a:solidFill>
              </a:rPr>
              <a:t>o in corso d'anno</a:t>
            </a:r>
          </a:p>
          <a:p>
            <a:pPr>
              <a:buFont typeface="Wingdings 2" panose="05020102010507070707" pitchFamily="18" charset="2"/>
              <a:buNone/>
            </a:pPr>
            <a:r>
              <a:rPr lang="it-IT" altLang="it-IT">
                <a:solidFill>
                  <a:schemeClr val="bg1"/>
                </a:solidFill>
              </a:rPr>
              <a:t>scolastico alla consegna della certificazione.</a:t>
            </a:r>
          </a:p>
          <a:p>
            <a:pPr>
              <a:buFont typeface="Wingdings 2" panose="05020102010507070707" pitchFamily="18" charset="2"/>
              <a:buNone/>
            </a:pPr>
            <a:r>
              <a:rPr lang="it-IT" altLang="it-IT">
                <a:solidFill>
                  <a:schemeClr val="bg1"/>
                </a:solidFill>
              </a:rPr>
              <a:t>Non è obbligatorio redigerlo dopo il 31 marzo.</a:t>
            </a:r>
          </a:p>
          <a:p>
            <a:pPr>
              <a:buFont typeface="Wingdings 2" panose="05020102010507070707" pitchFamily="18" charset="2"/>
              <a:buNone/>
            </a:pPr>
            <a:r>
              <a:rPr lang="it-IT" altLang="it-IT">
                <a:solidFill>
                  <a:schemeClr val="bg1"/>
                </a:solidFill>
              </a:rPr>
              <a:t>Va consegnato alla funzione strumentale per essere </a:t>
            </a:r>
          </a:p>
          <a:p>
            <a:pPr>
              <a:buFont typeface="Wingdings 2" panose="05020102010507070707" pitchFamily="18" charset="2"/>
              <a:buNone/>
            </a:pPr>
            <a:r>
              <a:rPr lang="it-IT" altLang="it-IT">
                <a:solidFill>
                  <a:schemeClr val="bg1"/>
                </a:solidFill>
              </a:rPr>
              <a:t>inserito nel fascicolo personale dell'alunno/a</a:t>
            </a:r>
            <a:r>
              <a:rPr lang="it-IT" altLang="it-IT"/>
              <a:t>.</a:t>
            </a:r>
            <a:endParaRPr lang="it-IT" altLang="it-IT">
              <a:solidFill>
                <a:srgbClr val="FFFFFF"/>
              </a:solidFill>
            </a:endParaRPr>
          </a:p>
        </p:txBody>
      </p:sp>
      <p:sp>
        <p:nvSpPr>
          <p:cNvPr id="62469"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Indicazioni e scadenze per le consegne </a:t>
            </a:r>
            <a:r>
              <a:rPr lang="it-IT" altLang="it-IT" b="1"/>
              <a:t>dei documenti</a:t>
            </a: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asellaDiTesto 2"/>
          <p:cNvSpPr txBox="1">
            <a:spLocks noChangeArrowheads="1"/>
          </p:cNvSpPr>
          <p:nvPr/>
        </p:nvSpPr>
        <p:spPr bwMode="auto">
          <a:xfrm>
            <a:off x="539750" y="908050"/>
            <a:ext cx="67691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r>
              <a:rPr lang="it-IT" altLang="it-IT" sz="2400" b="1">
                <a:solidFill>
                  <a:schemeClr val="bg1"/>
                </a:solidFill>
              </a:rPr>
              <a:t>fascia A</a:t>
            </a:r>
            <a:r>
              <a:rPr lang="it-IT" altLang="it-IT" sz="2400">
                <a:solidFill>
                  <a:schemeClr val="bg1"/>
                </a:solidFill>
              </a:rPr>
              <a:t> : </a:t>
            </a:r>
          </a:p>
          <a:p>
            <a:pPr eaLnBrk="1" hangingPunct="1">
              <a:spcBef>
                <a:spcPct val="0"/>
              </a:spcBef>
              <a:spcAft>
                <a:spcPct val="0"/>
              </a:spcAft>
              <a:buClrTx/>
              <a:buFontTx/>
              <a:buNone/>
            </a:pPr>
            <a:r>
              <a:rPr lang="it-IT" altLang="it-IT" sz="2400">
                <a:solidFill>
                  <a:schemeClr val="bg1"/>
                </a:solidFill>
              </a:rPr>
              <a:t>STUDENTI CON DISABILITA’ CERTIFICATA ai sensi della legge L 104/92</a:t>
            </a:r>
          </a:p>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r>
              <a:rPr lang="it-IT" altLang="it-IT" sz="2400" b="1">
                <a:solidFill>
                  <a:schemeClr val="bg1"/>
                </a:solidFill>
              </a:rPr>
              <a:t>fascia B</a:t>
            </a:r>
            <a:r>
              <a:rPr lang="it-IT" altLang="it-IT" sz="2400">
                <a:solidFill>
                  <a:schemeClr val="bg1"/>
                </a:solidFill>
              </a:rPr>
              <a:t> : </a:t>
            </a:r>
          </a:p>
          <a:p>
            <a:pPr eaLnBrk="1" hangingPunct="1">
              <a:spcBef>
                <a:spcPct val="0"/>
              </a:spcBef>
              <a:spcAft>
                <a:spcPct val="0"/>
              </a:spcAft>
              <a:buClrTx/>
              <a:buFontTx/>
              <a:buNone/>
            </a:pPr>
            <a:r>
              <a:rPr lang="it-IT" altLang="it-IT" sz="2400">
                <a:solidFill>
                  <a:schemeClr val="bg1"/>
                </a:solidFill>
              </a:rPr>
              <a:t>STUDENTI CON DISTURBI SPECIFICI DELL’APPRENDIMENTO – DSA</a:t>
            </a:r>
          </a:p>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r>
              <a:rPr lang="it-IT" altLang="it-IT" sz="2400" b="1">
                <a:solidFill>
                  <a:schemeClr val="bg1"/>
                </a:solidFill>
              </a:rPr>
              <a:t>fascia C</a:t>
            </a:r>
            <a:r>
              <a:rPr lang="it-IT" altLang="it-IT" sz="2400">
                <a:solidFill>
                  <a:schemeClr val="bg1"/>
                </a:solidFill>
              </a:rPr>
              <a:t> : </a:t>
            </a:r>
          </a:p>
          <a:p>
            <a:pPr eaLnBrk="1" hangingPunct="1">
              <a:spcBef>
                <a:spcPct val="0"/>
              </a:spcBef>
              <a:spcAft>
                <a:spcPct val="0"/>
              </a:spcAft>
              <a:buClrTx/>
              <a:buFontTx/>
              <a:buNone/>
            </a:pPr>
            <a:r>
              <a:rPr lang="it-IT" altLang="it-IT" sz="2400">
                <a:solidFill>
                  <a:schemeClr val="bg1"/>
                </a:solidFill>
              </a:rPr>
              <a:t>STUDENTI IN SITUAZIONE DI SVANTAGGIO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3492" name="CasellaDiTesto 3"/>
          <p:cNvSpPr txBox="1">
            <a:spLocks noChangeArrowheads="1"/>
          </p:cNvSpPr>
          <p:nvPr/>
        </p:nvSpPr>
        <p:spPr bwMode="auto">
          <a:xfrm>
            <a:off x="900113" y="1196975"/>
            <a:ext cx="65516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PDP / BES (con griglia di osservazione e richiesta di autorizzazione/ non autorizzazione della famiglia)</a:t>
            </a:r>
          </a:p>
          <a:p>
            <a:pPr>
              <a:buFont typeface="Wingdings 2" panose="05020102010507070707" pitchFamily="18" charset="2"/>
              <a:buNone/>
            </a:pPr>
            <a:r>
              <a:rPr lang="it-IT" altLang="it-IT">
                <a:solidFill>
                  <a:schemeClr val="bg1"/>
                </a:solidFill>
              </a:rPr>
              <a:t>Entro il </a:t>
            </a:r>
            <a:r>
              <a:rPr lang="it-IT" altLang="it-IT" b="1">
                <a:solidFill>
                  <a:schemeClr val="bg1"/>
                </a:solidFill>
              </a:rPr>
              <a:t>30 novembre</a:t>
            </a:r>
            <a:r>
              <a:rPr lang="it-IT" altLang="it-IT">
                <a:solidFill>
                  <a:schemeClr val="bg1"/>
                </a:solidFill>
              </a:rPr>
              <a:t>, in corso d'anno scolastico</a:t>
            </a:r>
          </a:p>
          <a:p>
            <a:pPr>
              <a:buFont typeface="Wingdings 2" panose="05020102010507070707" pitchFamily="18" charset="2"/>
              <a:buNone/>
            </a:pPr>
            <a:r>
              <a:rPr lang="it-IT" altLang="it-IT">
                <a:solidFill>
                  <a:schemeClr val="bg1"/>
                </a:solidFill>
              </a:rPr>
              <a:t>qualora ve ne sia necessità, comunque entro e</a:t>
            </a:r>
          </a:p>
          <a:p>
            <a:pPr>
              <a:buFont typeface="Wingdings 2" panose="05020102010507070707" pitchFamily="18" charset="2"/>
              <a:buNone/>
            </a:pPr>
            <a:r>
              <a:rPr lang="it-IT" altLang="it-IT">
                <a:solidFill>
                  <a:schemeClr val="bg1"/>
                </a:solidFill>
              </a:rPr>
              <a:t>non oltre il 31 marzo. Vanno firmati da entrambi</a:t>
            </a:r>
          </a:p>
          <a:p>
            <a:pPr>
              <a:buFont typeface="Wingdings 2" panose="05020102010507070707" pitchFamily="18" charset="2"/>
              <a:buNone/>
            </a:pPr>
            <a:r>
              <a:rPr lang="it-IT" altLang="it-IT">
                <a:solidFill>
                  <a:schemeClr val="bg1"/>
                </a:solidFill>
              </a:rPr>
              <a:t>i genitori e consegnato alla funzione strumentale per </a:t>
            </a:r>
          </a:p>
          <a:p>
            <a:pPr>
              <a:buFont typeface="Wingdings 2" panose="05020102010507070707" pitchFamily="18" charset="2"/>
              <a:buNone/>
            </a:pPr>
            <a:r>
              <a:rPr lang="it-IT" altLang="it-IT">
                <a:solidFill>
                  <a:schemeClr val="bg1"/>
                </a:solidFill>
              </a:rPr>
              <a:t>essere inseriti nel fascicolo personale dell'alunno/a.</a:t>
            </a:r>
          </a:p>
        </p:txBody>
      </p:sp>
      <p:sp>
        <p:nvSpPr>
          <p:cNvPr id="63493"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Indicazioni e scadenze per le consegne </a:t>
            </a:r>
            <a:r>
              <a:rPr lang="it-IT" altLang="it-IT" b="1"/>
              <a:t>dei documenti</a:t>
            </a: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4516" name="CasellaDiTesto 3"/>
          <p:cNvSpPr txBox="1">
            <a:spLocks noChangeArrowheads="1"/>
          </p:cNvSpPr>
          <p:nvPr/>
        </p:nvSpPr>
        <p:spPr bwMode="auto">
          <a:xfrm>
            <a:off x="971550" y="1196975"/>
            <a:ext cx="640873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Verbali GLHO </a:t>
            </a:r>
          </a:p>
          <a:p>
            <a:pPr>
              <a:buFont typeface="Wingdings 2" panose="05020102010507070707" pitchFamily="18" charset="2"/>
              <a:buNone/>
            </a:pPr>
            <a:r>
              <a:rPr lang="it-IT" altLang="it-IT">
                <a:solidFill>
                  <a:schemeClr val="bg1"/>
                </a:solidFill>
              </a:rPr>
              <a:t>Devono essere redatti dall'insegnante di sostegno</a:t>
            </a:r>
          </a:p>
          <a:p>
            <a:pPr>
              <a:buFont typeface="Wingdings 2" panose="05020102010507070707" pitchFamily="18" charset="2"/>
              <a:buNone/>
            </a:pPr>
            <a:r>
              <a:rPr lang="it-IT" altLang="it-IT" b="1">
                <a:solidFill>
                  <a:schemeClr val="bg1"/>
                </a:solidFill>
              </a:rPr>
              <a:t>entro 5 giorni dall'incontro </a:t>
            </a:r>
            <a:r>
              <a:rPr lang="it-IT" altLang="it-IT">
                <a:solidFill>
                  <a:schemeClr val="bg1"/>
                </a:solidFill>
              </a:rPr>
              <a:t>il file va  consegnato </a:t>
            </a:r>
          </a:p>
          <a:p>
            <a:pPr>
              <a:buFont typeface="Wingdings 2" panose="05020102010507070707" pitchFamily="18" charset="2"/>
              <a:buNone/>
            </a:pPr>
            <a:r>
              <a:rPr lang="it-IT" altLang="it-IT">
                <a:solidFill>
                  <a:schemeClr val="bg1"/>
                </a:solidFill>
              </a:rPr>
              <a:t>alla funzione strumentale.</a:t>
            </a:r>
          </a:p>
          <a:p>
            <a:pPr>
              <a:buFont typeface="Wingdings 2" panose="05020102010507070707" pitchFamily="18" charset="2"/>
              <a:buNone/>
            </a:pPr>
            <a:r>
              <a:rPr lang="it-IT" altLang="it-IT">
                <a:solidFill>
                  <a:schemeClr val="bg1"/>
                </a:solidFill>
              </a:rPr>
              <a:t>Una copia va conservata nel registro delle attività </a:t>
            </a:r>
          </a:p>
          <a:p>
            <a:pPr>
              <a:buFont typeface="Wingdings 2" panose="05020102010507070707" pitchFamily="18" charset="2"/>
              <a:buNone/>
            </a:pPr>
            <a:r>
              <a:rPr lang="it-IT" altLang="it-IT">
                <a:solidFill>
                  <a:schemeClr val="bg1"/>
                </a:solidFill>
              </a:rPr>
              <a:t>di sostegno</a:t>
            </a:r>
          </a:p>
        </p:txBody>
      </p:sp>
      <p:sp>
        <p:nvSpPr>
          <p:cNvPr id="64517"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Indicazioni e scadenze per le consegne </a:t>
            </a:r>
            <a:r>
              <a:rPr lang="it-IT" altLang="it-IT" b="1"/>
              <a:t>dei documenti</a:t>
            </a: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5540" name="CasellaDiTesto 3"/>
          <p:cNvSpPr txBox="1">
            <a:spLocks noChangeArrowheads="1"/>
          </p:cNvSpPr>
          <p:nvPr/>
        </p:nvSpPr>
        <p:spPr bwMode="auto">
          <a:xfrm>
            <a:off x="1187450" y="1196975"/>
            <a:ext cx="62642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Relazione finale </a:t>
            </a:r>
          </a:p>
          <a:p>
            <a:pPr>
              <a:buFont typeface="Wingdings 2" panose="05020102010507070707" pitchFamily="18" charset="2"/>
              <a:buNone/>
            </a:pPr>
            <a:r>
              <a:rPr lang="it-IT" altLang="it-IT">
                <a:solidFill>
                  <a:schemeClr val="bg1"/>
                </a:solidFill>
              </a:rPr>
              <a:t>A </a:t>
            </a:r>
            <a:r>
              <a:rPr lang="it-IT" altLang="it-IT" b="1">
                <a:solidFill>
                  <a:schemeClr val="bg1"/>
                </a:solidFill>
              </a:rPr>
              <a:t>fine anno scolastico </a:t>
            </a:r>
            <a:r>
              <a:rPr lang="it-IT" altLang="it-IT">
                <a:solidFill>
                  <a:schemeClr val="bg1"/>
                </a:solidFill>
              </a:rPr>
              <a:t>va firmata da tutti i</a:t>
            </a:r>
          </a:p>
          <a:p>
            <a:pPr>
              <a:buFont typeface="Wingdings 2" panose="05020102010507070707" pitchFamily="18" charset="2"/>
              <a:buNone/>
            </a:pPr>
            <a:r>
              <a:rPr lang="it-IT" altLang="it-IT">
                <a:solidFill>
                  <a:schemeClr val="bg1"/>
                </a:solidFill>
              </a:rPr>
              <a:t>docenti ed allegata al registro; una copia va</a:t>
            </a:r>
          </a:p>
          <a:p>
            <a:pPr>
              <a:buFont typeface="Wingdings 2" panose="05020102010507070707" pitchFamily="18" charset="2"/>
              <a:buNone/>
            </a:pPr>
            <a:r>
              <a:rPr lang="it-IT" altLang="it-IT">
                <a:solidFill>
                  <a:schemeClr val="bg1"/>
                </a:solidFill>
              </a:rPr>
              <a:t>inserita nel fascicolo personale.</a:t>
            </a:r>
          </a:p>
          <a:p>
            <a:pPr>
              <a:buFont typeface="Wingdings 2" panose="05020102010507070707" pitchFamily="18" charset="2"/>
              <a:buNone/>
            </a:pPr>
            <a:r>
              <a:rPr lang="it-IT" altLang="it-IT">
                <a:solidFill>
                  <a:schemeClr val="bg1"/>
                </a:solidFill>
              </a:rPr>
              <a:t>Il file va inviato alla Funzione strumentale</a:t>
            </a:r>
            <a:r>
              <a:rPr lang="it-IT" altLang="it-IT"/>
              <a:t>.</a:t>
            </a:r>
            <a:endParaRPr lang="it-IT" altLang="it-IT">
              <a:solidFill>
                <a:srgbClr val="FFFFFF"/>
              </a:solidFill>
            </a:endParaRPr>
          </a:p>
        </p:txBody>
      </p:sp>
      <p:sp>
        <p:nvSpPr>
          <p:cNvPr id="65541" name="CasellaDiTesto 2"/>
          <p:cNvSpPr txBox="1">
            <a:spLocks noChangeArrowheads="1"/>
          </p:cNvSpPr>
          <p:nvPr/>
        </p:nvSpPr>
        <p:spPr bwMode="auto">
          <a:xfrm>
            <a:off x="755650" y="404813"/>
            <a:ext cx="633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solidFill>
                  <a:schemeClr val="bg1"/>
                </a:solidFill>
              </a:rPr>
              <a:t>Indicazioni e scadenze per le consegne </a:t>
            </a:r>
            <a:r>
              <a:rPr lang="it-IT" altLang="it-IT" b="1"/>
              <a:t>dei documenti</a:t>
            </a:r>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6564" name="CasellaDiTesto 2"/>
          <p:cNvSpPr txBox="1">
            <a:spLocks noChangeArrowheads="1"/>
          </p:cNvSpPr>
          <p:nvPr/>
        </p:nvSpPr>
        <p:spPr bwMode="auto">
          <a:xfrm>
            <a:off x="755650" y="404813"/>
            <a:ext cx="63373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1400" b="1">
              <a:solidFill>
                <a:schemeClr val="bg1"/>
              </a:solidFill>
            </a:endParaRPr>
          </a:p>
          <a:p>
            <a:pPr>
              <a:buFont typeface="Wingdings 2" panose="05020102010507070707" pitchFamily="18" charset="2"/>
              <a:buNone/>
            </a:pPr>
            <a:r>
              <a:rPr lang="it-IT" altLang="it-IT" sz="1400" b="1">
                <a:solidFill>
                  <a:schemeClr val="bg1"/>
                </a:solidFill>
              </a:rPr>
              <a:t>NORMATIVE DI RIFERIMENTO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Legge 5 febbraio 1992, n. 104 </a:t>
            </a:r>
            <a:r>
              <a:rPr lang="it-IT" altLang="it-IT" sz="1400" i="1">
                <a:solidFill>
                  <a:schemeClr val="bg1"/>
                </a:solidFill>
              </a:rPr>
              <a:t>Legge-quadro per l’assistenza, l’integrazione sociale e i diritti delle persone handicappate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MIUR 2006 </a:t>
            </a:r>
            <a:r>
              <a:rPr lang="it-IT" altLang="it-IT" sz="1400" i="1">
                <a:solidFill>
                  <a:schemeClr val="bg1"/>
                </a:solidFill>
              </a:rPr>
              <a:t>Linee guida per l’accoglienza e l’integrazione degli alunni stranieri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Decreto del Presidente del Consiglio dei Ministri, 23 febbraio 2006, n. 185 </a:t>
            </a:r>
            <a:r>
              <a:rPr lang="it-IT" altLang="it-IT" sz="1400" i="1">
                <a:solidFill>
                  <a:schemeClr val="bg1"/>
                </a:solidFill>
              </a:rPr>
              <a:t>"Regolamento recante modalità e criteri per l'individuazione dell'alunno come soggetto in situazione di handicap, ai sensi dell'articolo 35, comma 7, della legge 27 dicembre 2002, n. 289"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DPCM n.185 del 23/02/2006 Modalità di accertamento dell’alunno con disabilità </a:t>
            </a:r>
          </a:p>
          <a:p>
            <a:pPr>
              <a:buFont typeface="Wingdings 2" panose="05020102010507070707" pitchFamily="18" charset="2"/>
              <a:buNone/>
            </a:pPr>
            <a:r>
              <a:rPr lang="it-IT" altLang="it-IT" sz="1400">
                <a:solidFill>
                  <a:schemeClr val="bg1"/>
                </a:solidFill>
              </a:rPr>
              <a:t>MIUR 2009 </a:t>
            </a:r>
            <a:r>
              <a:rPr lang="it-IT" altLang="it-IT" sz="1400" i="1">
                <a:solidFill>
                  <a:schemeClr val="bg1"/>
                </a:solidFill>
              </a:rPr>
              <a:t>Linee guida per l’integrazione scolastica degli alunni con la disabilità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C.M del 4 dicembre 2009 </a:t>
            </a:r>
            <a:r>
              <a:rPr lang="it-IT" altLang="it-IT" sz="1400" i="1">
                <a:solidFill>
                  <a:schemeClr val="bg1"/>
                </a:solidFill>
              </a:rPr>
              <a:t>Problematiche collegate alla presenza nelle classi di alunni affetti da sindrome ADHD (deficit di attenzione/iperattività) </a:t>
            </a:r>
            <a:endParaRPr lang="it-IT" altLang="it-IT" sz="1400">
              <a:solidFill>
                <a:schemeClr val="bg1"/>
              </a:solidFill>
            </a:endParaRPr>
          </a:p>
          <a:p>
            <a:pPr>
              <a:buFont typeface="Wingdings 2" panose="05020102010507070707" pitchFamily="18" charset="2"/>
              <a:buNone/>
            </a:pPr>
            <a:r>
              <a:rPr lang="it-IT" altLang="it-IT" sz="1400">
                <a:solidFill>
                  <a:schemeClr val="bg1"/>
                </a:solidFill>
              </a:rPr>
              <a:t>C.M. del 15 giugno 2010 </a:t>
            </a:r>
            <a:r>
              <a:rPr lang="it-IT" altLang="it-IT" sz="1400" i="1">
                <a:solidFill>
                  <a:schemeClr val="bg1"/>
                </a:solidFill>
              </a:rPr>
              <a:t>Disturbo di deficit di attenzione ed iperattività </a:t>
            </a:r>
            <a:endParaRPr lang="it-IT" altLang="it-IT" sz="1400">
              <a:solidFill>
                <a:schemeClr val="bg1"/>
              </a:solidFill>
            </a:endParaRPr>
          </a:p>
          <a:p>
            <a:pPr>
              <a:buFont typeface="Wingdings 2" panose="05020102010507070707" pitchFamily="18" charset="2"/>
              <a:buNone/>
            </a:pPr>
            <a:endParaRPr lang="it-IT" altLang="it-IT" sz="140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rgbClr val="000000"/>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rgbClr val="000000"/>
                </a:solidFill>
              </a:rPr>
              <a:t> </a:t>
            </a:r>
          </a:p>
        </p:txBody>
      </p:sp>
      <p:sp>
        <p:nvSpPr>
          <p:cNvPr id="67588" name="CasellaDiTesto 2"/>
          <p:cNvSpPr txBox="1">
            <a:spLocks noChangeArrowheads="1"/>
          </p:cNvSpPr>
          <p:nvPr/>
        </p:nvSpPr>
        <p:spPr bwMode="auto">
          <a:xfrm>
            <a:off x="755650" y="404813"/>
            <a:ext cx="633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b="1">
              <a:solidFill>
                <a:schemeClr val="bg1"/>
              </a:solidFill>
            </a:endParaRPr>
          </a:p>
          <a:p>
            <a:pPr eaLnBrk="1" hangingPunct="1">
              <a:spcBef>
                <a:spcPct val="0"/>
              </a:spcBef>
              <a:spcAft>
                <a:spcPct val="0"/>
              </a:spcAft>
              <a:buClrTx/>
              <a:buFontTx/>
              <a:buNone/>
            </a:pPr>
            <a:r>
              <a:rPr lang="it-IT" altLang="it-IT" b="1"/>
              <a:t>dei documenti</a:t>
            </a:r>
            <a:endParaRPr lang="it-IT" altLang="it-IT">
              <a:solidFill>
                <a:srgbClr val="FFFFFF"/>
              </a:solidFill>
            </a:endParaRPr>
          </a:p>
        </p:txBody>
      </p:sp>
      <p:sp>
        <p:nvSpPr>
          <p:cNvPr id="67589" name="CasellaDiTesto 1"/>
          <p:cNvSpPr txBox="1">
            <a:spLocks noChangeArrowheads="1"/>
          </p:cNvSpPr>
          <p:nvPr/>
        </p:nvSpPr>
        <p:spPr bwMode="auto">
          <a:xfrm>
            <a:off x="611188" y="765175"/>
            <a:ext cx="619283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spcBef>
                <a:spcPct val="0"/>
              </a:spcBef>
              <a:spcAft>
                <a:spcPct val="0"/>
              </a:spcAft>
              <a:buClrTx/>
              <a:buFontTx/>
              <a:buNone/>
            </a:pPr>
            <a:r>
              <a:rPr lang="it-IT" altLang="it-IT" sz="1600">
                <a:solidFill>
                  <a:schemeClr val="bg1"/>
                </a:solidFill>
                <a:latin typeface="Arial" panose="020B0604020202020204" pitchFamily="34" charset="0"/>
              </a:rPr>
              <a:t>Legge 8 ottobre 2010 n.170 </a:t>
            </a:r>
            <a:r>
              <a:rPr lang="it-IT" altLang="it-IT" sz="1600" i="1">
                <a:solidFill>
                  <a:schemeClr val="bg1"/>
                </a:solidFill>
                <a:latin typeface="Arial" panose="020B0604020202020204" pitchFamily="34" charset="0"/>
              </a:rPr>
              <a:t>Nuove norme in materia di Disturbi specifici di apprendimento in ambito scolastico </a:t>
            </a:r>
            <a:endParaRPr lang="it-IT" altLang="it-IT" sz="1600">
              <a:solidFill>
                <a:schemeClr val="bg1"/>
              </a:solidFill>
              <a:latin typeface="Arial" panose="020B0604020202020204" pitchFamily="34" charset="0"/>
            </a:endParaRPr>
          </a:p>
          <a:p>
            <a:pPr>
              <a:spcBef>
                <a:spcPct val="0"/>
              </a:spcBef>
              <a:spcAft>
                <a:spcPct val="0"/>
              </a:spcAft>
              <a:buClrTx/>
              <a:buFontTx/>
              <a:buNone/>
            </a:pPr>
            <a:r>
              <a:rPr lang="it-IT" altLang="it-IT" sz="1600">
                <a:solidFill>
                  <a:schemeClr val="bg1"/>
                </a:solidFill>
                <a:latin typeface="Arial" panose="020B0604020202020204" pitchFamily="34" charset="0"/>
              </a:rPr>
              <a:t>Decreto Ministeriale 12 luglio 2011 n. 5669 </a:t>
            </a:r>
            <a:r>
              <a:rPr lang="it-IT" altLang="it-IT" sz="1600" i="1">
                <a:solidFill>
                  <a:schemeClr val="bg1"/>
                </a:solidFill>
                <a:latin typeface="Arial" panose="020B0604020202020204" pitchFamily="34" charset="0"/>
              </a:rPr>
              <a:t>Decreto attuativo della Legge n.170/2010. Linee guida per il diritto allo studio degli alunni e degli studenti con disturbi specifici di apprendimento. </a:t>
            </a:r>
            <a:endParaRPr lang="it-IT" altLang="it-IT" sz="1600">
              <a:solidFill>
                <a:schemeClr val="bg1"/>
              </a:solidFill>
              <a:latin typeface="Arial" panose="020B0604020202020204" pitchFamily="34" charset="0"/>
            </a:endParaRPr>
          </a:p>
          <a:p>
            <a:pPr>
              <a:spcBef>
                <a:spcPct val="0"/>
              </a:spcBef>
              <a:spcAft>
                <a:spcPct val="0"/>
              </a:spcAft>
              <a:buClrTx/>
              <a:buFontTx/>
              <a:buNone/>
            </a:pPr>
            <a:r>
              <a:rPr lang="it-IT" altLang="it-IT" sz="1600">
                <a:solidFill>
                  <a:schemeClr val="bg1"/>
                </a:solidFill>
                <a:latin typeface="Arial" panose="020B0604020202020204" pitchFamily="34" charset="0"/>
              </a:rPr>
              <a:t>Direttiva MIUR 27 dicembre 2012 </a:t>
            </a:r>
            <a:r>
              <a:rPr lang="it-IT" altLang="it-IT" sz="1600" i="1">
                <a:solidFill>
                  <a:schemeClr val="bg1"/>
                </a:solidFill>
                <a:latin typeface="Arial" panose="020B0604020202020204" pitchFamily="34" charset="0"/>
              </a:rPr>
              <a:t>Strumenti di intervento per alunni con bisogni educativi speciali e organizzazione territoriale per l’inclusione scolastica. </a:t>
            </a:r>
            <a:endParaRPr lang="it-IT" altLang="it-IT" sz="1600">
              <a:solidFill>
                <a:schemeClr val="bg1"/>
              </a:solidFill>
              <a:latin typeface="Arial" panose="020B0604020202020204" pitchFamily="34" charset="0"/>
            </a:endParaRPr>
          </a:p>
          <a:p>
            <a:pPr>
              <a:spcBef>
                <a:spcPct val="0"/>
              </a:spcBef>
              <a:spcAft>
                <a:spcPct val="0"/>
              </a:spcAft>
              <a:buClrTx/>
              <a:buFontTx/>
              <a:buNone/>
            </a:pPr>
            <a:r>
              <a:rPr lang="it-IT" altLang="it-IT" sz="1600">
                <a:solidFill>
                  <a:schemeClr val="bg1"/>
                </a:solidFill>
                <a:latin typeface="Arial" panose="020B0604020202020204" pitchFamily="34" charset="0"/>
              </a:rPr>
              <a:t>C.M. n. 8 del 6 marzo 2013 </a:t>
            </a:r>
            <a:r>
              <a:rPr lang="it-IT" altLang="it-IT" sz="1600" i="1">
                <a:solidFill>
                  <a:schemeClr val="bg1"/>
                </a:solidFill>
                <a:latin typeface="Arial" panose="020B0604020202020204" pitchFamily="34" charset="0"/>
              </a:rPr>
              <a:t>Strumenti di intervento per alunni con bisogni educativi speciali e organizzazione territoriale per l’inclusione scolastica. Indicazioni operative. </a:t>
            </a:r>
            <a:endParaRPr lang="it-IT" altLang="it-IT" sz="1600">
              <a:solidFill>
                <a:schemeClr val="bg1"/>
              </a:solidFill>
              <a:latin typeface="Arial" panose="020B0604020202020204" pitchFamily="34" charset="0"/>
            </a:endParaRPr>
          </a:p>
          <a:p>
            <a:pPr>
              <a:spcBef>
                <a:spcPct val="0"/>
              </a:spcBef>
              <a:spcAft>
                <a:spcPct val="0"/>
              </a:spcAft>
              <a:buClrTx/>
              <a:buFontTx/>
              <a:buNone/>
            </a:pPr>
            <a:r>
              <a:rPr lang="it-IT" altLang="it-IT" sz="1600">
                <a:solidFill>
                  <a:schemeClr val="bg1"/>
                </a:solidFill>
                <a:latin typeface="Arial" panose="020B0604020202020204" pitchFamily="34" charset="0"/>
              </a:rPr>
              <a:t>Ordinanza Ministeriale del 03/06/2014 n.3587 </a:t>
            </a:r>
            <a:r>
              <a:rPr lang="it-IT" altLang="it-IT" sz="1600" i="1">
                <a:solidFill>
                  <a:schemeClr val="bg1"/>
                </a:solidFill>
                <a:latin typeface="Arial" panose="020B0604020202020204" pitchFamily="34" charset="0"/>
              </a:rPr>
              <a:t>Istruzioni e modalità organizzative e operative per lo svolgimento degli Esami di Stato conclusivi del Primo Ciclo di istruzione. </a:t>
            </a:r>
            <a:endParaRPr lang="it-IT" altLang="it-IT" sz="1600">
              <a:solidFill>
                <a:schemeClr val="bg1"/>
              </a:solidFill>
              <a:latin typeface="Arial" panose="020B0604020202020204" pitchFamily="34" charset="0"/>
            </a:endParaRPr>
          </a:p>
          <a:p>
            <a:pPr>
              <a:spcBef>
                <a:spcPct val="0"/>
              </a:spcBef>
              <a:spcAft>
                <a:spcPct val="0"/>
              </a:spcAft>
              <a:buClrTx/>
              <a:buFontTx/>
              <a:buNone/>
            </a:pPr>
            <a:r>
              <a:rPr lang="it-IT" altLang="it-IT" sz="1600">
                <a:solidFill>
                  <a:schemeClr val="bg1"/>
                </a:solidFill>
                <a:latin typeface="Arial" panose="020B0604020202020204" pitchFamily="34" charset="0"/>
              </a:rPr>
              <a:t>Nota MIUR 2563 del 22.11.2013 - </a:t>
            </a:r>
            <a:r>
              <a:rPr lang="it-IT" altLang="it-IT" sz="1600" i="1">
                <a:solidFill>
                  <a:schemeClr val="bg1"/>
                </a:solidFill>
                <a:latin typeface="Arial" panose="020B0604020202020204" pitchFamily="34" charset="0"/>
              </a:rPr>
              <a:t>Strumenti di intervento per alunni con bisogni educativi speciali a.s. 2013-2014- Chiarimenti. </a:t>
            </a:r>
            <a:endParaRPr lang="it-IT" altLang="it-IT" sz="1600">
              <a:solidFill>
                <a:schemeClr val="bg1"/>
              </a:solidFill>
              <a:latin typeface="Arial" panose="020B0604020202020204" pitchFamily="34" charset="0"/>
            </a:endParaRPr>
          </a:p>
          <a:p>
            <a:pPr eaLnBrk="1" hangingPunct="1">
              <a:spcBef>
                <a:spcPct val="0"/>
              </a:spcBef>
              <a:spcAft>
                <a:spcPct val="0"/>
              </a:spcAft>
              <a:buClrTx/>
              <a:buFontTx/>
              <a:buNone/>
            </a:pPr>
            <a:endParaRPr lang="it-IT" altLang="it-IT" sz="1600">
              <a:solidFill>
                <a:schemeClr val="bg1"/>
              </a:solidFill>
              <a:latin typeface="Arial" panose="020B0604020202020204" pitchFamily="34" charset="0"/>
            </a:endParaRPr>
          </a:p>
          <a:p>
            <a:pPr>
              <a:spcBef>
                <a:spcPct val="0"/>
              </a:spcBef>
              <a:spcAft>
                <a:spcPct val="0"/>
              </a:spcAft>
              <a:buClrTx/>
              <a:buFontTx/>
              <a:buNone/>
            </a:pPr>
            <a:endParaRPr lang="it-IT" altLang="it-IT">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asellaDiTesto 2"/>
          <p:cNvSpPr txBox="1">
            <a:spLocks noChangeArrowheads="1"/>
          </p:cNvSpPr>
          <p:nvPr/>
        </p:nvSpPr>
        <p:spPr bwMode="auto">
          <a:xfrm>
            <a:off x="468313" y="476250"/>
            <a:ext cx="684053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buFont typeface="Wingdings 2" panose="05020102010507070707" pitchFamily="18" charset="2"/>
              <a:buNone/>
            </a:pPr>
            <a:r>
              <a:rPr lang="it-IT" altLang="it-IT" b="1">
                <a:solidFill>
                  <a:schemeClr val="bg1"/>
                </a:solidFill>
              </a:rPr>
              <a:t>PROCEDURE DA ADOTTARE </a:t>
            </a:r>
            <a:endParaRPr lang="it-IT" altLang="it-IT">
              <a:solidFill>
                <a:schemeClr val="bg1"/>
              </a:solidFill>
            </a:endParaRPr>
          </a:p>
          <a:p>
            <a:pPr>
              <a:buFont typeface="Wingdings 2" panose="05020102010507070707" pitchFamily="18" charset="2"/>
              <a:buNone/>
            </a:pPr>
            <a:r>
              <a:rPr lang="it-IT" altLang="it-IT" b="1" i="1">
                <a:solidFill>
                  <a:schemeClr val="bg1"/>
                </a:solidFill>
              </a:rPr>
              <a:t>Per gli alunni in situazione di disabilità, certificati tramite L.104/1992</a:t>
            </a:r>
            <a:r>
              <a:rPr lang="it-IT" altLang="it-IT" b="1">
                <a:solidFill>
                  <a:schemeClr val="bg1"/>
                </a:solidFill>
              </a:rPr>
              <a:t>, </a:t>
            </a:r>
            <a:r>
              <a:rPr lang="it-IT" altLang="it-IT">
                <a:solidFill>
                  <a:schemeClr val="bg1"/>
                </a:solidFill>
              </a:rPr>
              <a:t>il docente di sostegno, in accordo con il CdC, gli eventuali educatori/Assistenti ad Personam, e la famiglia, dovrà predisporre il PEI (Piano Educativo Individualizzato), facendo riferimento al documento in adozione presso l’istituto scolastico. Il PEI dovrà essere sottoscritto da tutti gli insegnanti di classe, da eventuali educatori che intervengono a supporto del percorso educativo/didattico e dalla famiglia. </a:t>
            </a:r>
          </a:p>
          <a:p>
            <a:pPr>
              <a:buFont typeface="Wingdings 2" panose="05020102010507070707" pitchFamily="18" charset="2"/>
              <a:buNone/>
            </a:pPr>
            <a:r>
              <a:rPr lang="it-IT" altLang="it-IT" b="1" i="1">
                <a:solidFill>
                  <a:schemeClr val="bg1"/>
                </a:solidFill>
              </a:rPr>
              <a:t>Per gli alunni in situazione di DSA </a:t>
            </a:r>
            <a:r>
              <a:rPr lang="it-IT" altLang="it-IT">
                <a:solidFill>
                  <a:schemeClr val="bg1"/>
                </a:solidFill>
              </a:rPr>
              <a:t>(certificazione L.170/2010) alunni con disturbo specifico di apprendimento, il CdC dovrà adottare e predisporre il modello PDP seguendo le procedure compilative definite nel documento. A tal riguardo, ogni coordinatore dovrà predisporre una copia cartacea del PDP da consultare congiuntamente nel CdC. </a:t>
            </a:r>
            <a:endParaRPr lang="it-IT" altLang="it-IT" sz="24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asellaDiTesto 2"/>
          <p:cNvSpPr txBox="1">
            <a:spLocks noChangeArrowheads="1"/>
          </p:cNvSpPr>
          <p:nvPr/>
        </p:nvSpPr>
        <p:spPr bwMode="auto">
          <a:xfrm>
            <a:off x="827088" y="836613"/>
            <a:ext cx="64087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DOCUMENTAZIONE</a:t>
            </a:r>
          </a:p>
          <a:p>
            <a:pPr algn="ctr" eaLnBrk="1" hangingPunct="1">
              <a:spcBef>
                <a:spcPct val="0"/>
              </a:spcBef>
              <a:spcAft>
                <a:spcPct val="0"/>
              </a:spcAft>
              <a:buClrTx/>
              <a:buFontTx/>
              <a:buNone/>
            </a:pPr>
            <a:endParaRPr lang="it-IT" altLang="it-IT" b="1">
              <a:solidFill>
                <a:schemeClr val="bg1"/>
              </a:solidFill>
            </a:endParaRPr>
          </a:p>
          <a:p>
            <a:pPr algn="ctr" eaLnBrk="1" hangingPunct="1">
              <a:spcBef>
                <a:spcPct val="0"/>
              </a:spcBef>
              <a:spcAft>
                <a:spcPct val="0"/>
              </a:spcAft>
              <a:buClrTx/>
              <a:buFontTx/>
              <a:buNone/>
            </a:pPr>
            <a:r>
              <a:rPr lang="it-IT" altLang="it-IT" b="1">
                <a:solidFill>
                  <a:schemeClr val="bg1"/>
                </a:solidFill>
              </a:rPr>
              <a:t>PER GLI STUDENTI CON DISABILITA’ CERTIFICATA fascia A</a:t>
            </a:r>
          </a:p>
          <a:p>
            <a:pPr eaLnBrk="1" hangingPunct="1">
              <a:spcBef>
                <a:spcPct val="0"/>
              </a:spcBef>
              <a:spcAft>
                <a:spcPct val="0"/>
              </a:spcAft>
              <a:buClrTx/>
              <a:buFontTx/>
              <a:buNone/>
            </a:pPr>
            <a:r>
              <a:rPr lang="it-IT" altLang="it-IT">
                <a:solidFill>
                  <a:schemeClr val="bg1"/>
                </a:solidFill>
              </a:rPr>
              <a:t>La documentazione è raccolta nel FASCICOLO PERSONALE, come previsto dalla L. 104/92 e</a:t>
            </a:r>
          </a:p>
          <a:p>
            <a:pPr eaLnBrk="1" hangingPunct="1">
              <a:spcBef>
                <a:spcPct val="0"/>
              </a:spcBef>
              <a:spcAft>
                <a:spcPct val="0"/>
              </a:spcAft>
              <a:buClrTx/>
              <a:buFontTx/>
              <a:buNone/>
            </a:pPr>
            <a:r>
              <a:rPr lang="it-IT" altLang="it-IT">
                <a:solidFill>
                  <a:schemeClr val="bg1"/>
                </a:solidFill>
              </a:rPr>
              <a:t>comprende:</a:t>
            </a:r>
          </a:p>
          <a:p>
            <a:pPr eaLnBrk="1" hangingPunct="1">
              <a:spcBef>
                <a:spcPct val="0"/>
              </a:spcBef>
              <a:spcAft>
                <a:spcPct val="0"/>
              </a:spcAft>
              <a:buClrTx/>
              <a:buFontTx/>
              <a:buNone/>
            </a:pPr>
            <a:r>
              <a:rPr lang="it-IT" altLang="it-IT">
                <a:solidFill>
                  <a:schemeClr val="bg1"/>
                </a:solidFill>
              </a:rPr>
              <a:t>•la certificazione medica (ai sensi della legge104/92), rilasciata dall’ASL su richiesta della famiglia</a:t>
            </a:r>
          </a:p>
          <a:p>
            <a:pPr eaLnBrk="1" hangingPunct="1">
              <a:spcBef>
                <a:spcPct val="0"/>
              </a:spcBef>
              <a:spcAft>
                <a:spcPct val="0"/>
              </a:spcAft>
              <a:buClrTx/>
              <a:buFontTx/>
              <a:buNone/>
            </a:pPr>
            <a:r>
              <a:rPr lang="it-IT" altLang="it-IT">
                <a:solidFill>
                  <a:schemeClr val="bg1"/>
                </a:solidFill>
              </a:rPr>
              <a:t>•la diagnosi funzionale</a:t>
            </a:r>
          </a:p>
          <a:p>
            <a:pPr eaLnBrk="1" hangingPunct="1">
              <a:spcBef>
                <a:spcPct val="0"/>
              </a:spcBef>
              <a:spcAft>
                <a:spcPct val="0"/>
              </a:spcAft>
              <a:buClrTx/>
              <a:buFontTx/>
              <a:buNone/>
            </a:pPr>
            <a:r>
              <a:rPr lang="it-IT" altLang="it-IT">
                <a:solidFill>
                  <a:schemeClr val="bg1"/>
                </a:solidFill>
              </a:rPr>
              <a:t>•il Profilo Dinamico Funzionale, PDF</a:t>
            </a:r>
          </a:p>
          <a:p>
            <a:pPr eaLnBrk="1" hangingPunct="1">
              <a:spcBef>
                <a:spcPct val="0"/>
              </a:spcBef>
              <a:spcAft>
                <a:spcPct val="0"/>
              </a:spcAft>
              <a:buClrTx/>
              <a:buFontTx/>
              <a:buNone/>
            </a:pPr>
            <a:r>
              <a:rPr lang="it-IT" altLang="it-IT">
                <a:solidFill>
                  <a:schemeClr val="bg1"/>
                </a:solidFill>
              </a:rPr>
              <a:t>•il Piano Educativo Individualizzato PEI ( di durata annuale )</a:t>
            </a:r>
          </a:p>
          <a:p>
            <a:pPr eaLnBrk="1" hangingPunct="1">
              <a:spcBef>
                <a:spcPct val="0"/>
              </a:spcBef>
              <a:spcAft>
                <a:spcPct val="0"/>
              </a:spcAft>
              <a:buClrTx/>
              <a:buFontTx/>
              <a:buNone/>
            </a:pPr>
            <a:r>
              <a:rPr lang="it-IT" altLang="it-IT">
                <a:solidFill>
                  <a:schemeClr val="bg1"/>
                </a:solidFill>
              </a:rPr>
              <a:t>•la relazione di fine anno scolastico</a:t>
            </a:r>
          </a:p>
          <a:p>
            <a:pPr eaLnBrk="1" hangingPunct="1">
              <a:spcBef>
                <a:spcPct val="0"/>
              </a:spcBef>
              <a:spcAft>
                <a:spcPct val="0"/>
              </a:spcAft>
              <a:buClrTx/>
              <a:buFontTx/>
              <a:buNone/>
            </a:pPr>
            <a:r>
              <a:rPr lang="it-IT" altLang="it-IT">
                <a:solidFill>
                  <a:schemeClr val="bg1"/>
                </a:solidFill>
              </a:rPr>
              <a:t>•altri documenti ( relazioni, verbali, verifiche, copia della scheda di valutazione finale…)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aria\Desktop\SLAID VUO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99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asellaDiTesto 1"/>
          <p:cNvSpPr txBox="1">
            <a:spLocks noChangeArrowheads="1"/>
          </p:cNvSpPr>
          <p:nvPr/>
        </p:nvSpPr>
        <p:spPr bwMode="auto">
          <a:xfrm>
            <a:off x="971550" y="1196975"/>
            <a:ext cx="5688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endParaRPr lang="it-IT" altLang="it-IT">
              <a:solidFill>
                <a:schemeClr val="bg1"/>
              </a:solidFill>
              <a:latin typeface="Arial" panose="020B0604020202020204" pitchFamily="34" charset="0"/>
              <a:cs typeface="Arial" panose="020B0604020202020204" pitchFamily="34" charset="0"/>
            </a:endParaRPr>
          </a:p>
          <a:p>
            <a:pPr eaLnBrk="1" hangingPunct="1">
              <a:spcBef>
                <a:spcPct val="0"/>
              </a:spcBef>
              <a:spcAft>
                <a:spcPct val="0"/>
              </a:spcAft>
              <a:buClrTx/>
              <a:buFontTx/>
              <a:buNone/>
            </a:pPr>
            <a:r>
              <a:rPr lang="it-IT" altLang="it-IT">
                <a:solidFill>
                  <a:schemeClr val="bg1"/>
                </a:solidFill>
              </a:rPr>
              <a:t> </a:t>
            </a:r>
          </a:p>
        </p:txBody>
      </p:sp>
      <p:sp>
        <p:nvSpPr>
          <p:cNvPr id="11268" name="CasellaDiTesto 3"/>
          <p:cNvSpPr txBox="1">
            <a:spLocks noChangeArrowheads="1"/>
          </p:cNvSpPr>
          <p:nvPr/>
        </p:nvSpPr>
        <p:spPr bwMode="auto">
          <a:xfrm>
            <a:off x="539750" y="908050"/>
            <a:ext cx="7345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endParaRPr lang="it-IT" altLang="it-IT" sz="2400">
              <a:solidFill>
                <a:schemeClr val="bg1"/>
              </a:solidFill>
            </a:endParaRPr>
          </a:p>
          <a:p>
            <a:pPr eaLnBrk="1" hangingPunct="1">
              <a:spcBef>
                <a:spcPct val="0"/>
              </a:spcBef>
              <a:spcAft>
                <a:spcPct val="0"/>
              </a:spcAft>
              <a:buClrTx/>
              <a:buFontTx/>
              <a:buNone/>
            </a:pPr>
            <a:endParaRPr lang="it-IT" altLang="it-IT"/>
          </a:p>
        </p:txBody>
      </p:sp>
      <p:sp>
        <p:nvSpPr>
          <p:cNvPr id="11269" name="CasellaDiTesto 2"/>
          <p:cNvSpPr txBox="1">
            <a:spLocks noChangeArrowheads="1"/>
          </p:cNvSpPr>
          <p:nvPr/>
        </p:nvSpPr>
        <p:spPr bwMode="auto">
          <a:xfrm>
            <a:off x="539750" y="1196975"/>
            <a:ext cx="6480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sz="2400">
                <a:solidFill>
                  <a:schemeClr val="bg1"/>
                </a:solidFill>
              </a:rPr>
              <a:t>.</a:t>
            </a:r>
          </a:p>
          <a:p>
            <a:pPr eaLnBrk="1" hangingPunct="1">
              <a:spcBef>
                <a:spcPct val="0"/>
              </a:spcBef>
              <a:spcAft>
                <a:spcPct val="0"/>
              </a:spcAft>
              <a:buClrTx/>
              <a:buFontTx/>
              <a:buNone/>
            </a:pPr>
            <a:endParaRPr lang="it-IT" altLang="it-IT"/>
          </a:p>
        </p:txBody>
      </p:sp>
      <p:sp>
        <p:nvSpPr>
          <p:cNvPr id="11270" name="CasellaDiTesto 4"/>
          <p:cNvSpPr txBox="1">
            <a:spLocks noChangeArrowheads="1"/>
          </p:cNvSpPr>
          <p:nvPr/>
        </p:nvSpPr>
        <p:spPr bwMode="auto">
          <a:xfrm>
            <a:off x="539750" y="827088"/>
            <a:ext cx="6985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0"/>
              </a:spcBef>
              <a:spcAft>
                <a:spcPct val="0"/>
              </a:spcAft>
              <a:buClrTx/>
              <a:buFontTx/>
              <a:buNone/>
            </a:pPr>
            <a:r>
              <a:rPr lang="it-IT" altLang="it-IT" b="1">
                <a:solidFill>
                  <a:schemeClr val="bg1"/>
                </a:solidFill>
              </a:rPr>
              <a:t>DOCUMENTAZIONE</a:t>
            </a:r>
          </a:p>
          <a:p>
            <a:pPr algn="ctr" eaLnBrk="1" hangingPunct="1">
              <a:spcBef>
                <a:spcPct val="0"/>
              </a:spcBef>
              <a:spcAft>
                <a:spcPct val="0"/>
              </a:spcAft>
              <a:buClrTx/>
              <a:buFontTx/>
              <a:buNone/>
            </a:pPr>
            <a:endParaRPr lang="it-IT" altLang="it-IT" b="1">
              <a:solidFill>
                <a:schemeClr val="bg1"/>
              </a:solidFill>
            </a:endParaRPr>
          </a:p>
          <a:p>
            <a:pPr algn="ctr" eaLnBrk="1" hangingPunct="1">
              <a:spcBef>
                <a:spcPct val="0"/>
              </a:spcBef>
              <a:spcAft>
                <a:spcPct val="0"/>
              </a:spcAft>
              <a:buClrTx/>
              <a:buFontTx/>
              <a:buNone/>
            </a:pPr>
            <a:r>
              <a:rPr lang="it-IT" altLang="it-IT" b="1">
                <a:solidFill>
                  <a:schemeClr val="bg1"/>
                </a:solidFill>
              </a:rPr>
              <a:t>PER GLI STUDENTI CON DISTURBI SPECIFICI DELL’APPRENDIMENTO ( Fascia B </a:t>
            </a:r>
            <a:r>
              <a:rPr lang="it-IT" altLang="it-IT">
                <a:solidFill>
                  <a:schemeClr val="bg1"/>
                </a:solidFill>
              </a:rPr>
              <a:t>)</a:t>
            </a:r>
          </a:p>
          <a:p>
            <a:pPr algn="ctr" eaLnBrk="1" hangingPunct="1">
              <a:spcBef>
                <a:spcPct val="0"/>
              </a:spcBef>
              <a:spcAft>
                <a:spcPct val="0"/>
              </a:spcAft>
              <a:buClrTx/>
              <a:buFontTx/>
              <a:buNone/>
            </a:pPr>
            <a:endParaRPr lang="it-IT" altLang="it-IT">
              <a:solidFill>
                <a:schemeClr val="bg1"/>
              </a:solidFill>
            </a:endParaRPr>
          </a:p>
          <a:p>
            <a:pPr eaLnBrk="1" hangingPunct="1">
              <a:spcBef>
                <a:spcPct val="0"/>
              </a:spcBef>
              <a:spcAft>
                <a:spcPct val="0"/>
              </a:spcAft>
              <a:buClrTx/>
              <a:buFontTx/>
              <a:buNone/>
            </a:pPr>
            <a:r>
              <a:rPr lang="it-IT" altLang="it-IT">
                <a:solidFill>
                  <a:schemeClr val="bg1"/>
                </a:solidFill>
              </a:rPr>
              <a:t>La documentazione è raccolta nel FASCICOLO PERSONALE e comprende</a:t>
            </a:r>
          </a:p>
          <a:p>
            <a:pPr eaLnBrk="1" hangingPunct="1">
              <a:spcBef>
                <a:spcPct val="0"/>
              </a:spcBef>
              <a:spcAft>
                <a:spcPct val="0"/>
              </a:spcAft>
              <a:buClrTx/>
              <a:buFontTx/>
              <a:buNone/>
            </a:pPr>
            <a:r>
              <a:rPr lang="it-IT" altLang="it-IT">
                <a:solidFill>
                  <a:schemeClr val="bg1"/>
                </a:solidFill>
              </a:rPr>
              <a:t>•diagnosi e relazione clinica del neuropsichiatra o dello psicologo esperto dell’età evolutiva</a:t>
            </a:r>
          </a:p>
          <a:p>
            <a:pPr eaLnBrk="1" hangingPunct="1">
              <a:spcBef>
                <a:spcPct val="0"/>
              </a:spcBef>
              <a:spcAft>
                <a:spcPct val="0"/>
              </a:spcAft>
              <a:buClrTx/>
              <a:buFontTx/>
              <a:buNone/>
            </a:pPr>
            <a:r>
              <a:rPr lang="it-IT" altLang="it-IT">
                <a:solidFill>
                  <a:schemeClr val="bg1"/>
                </a:solidFill>
              </a:rPr>
              <a:t>•il Piano Didattico Personalizzato PDP (di durata annuale)</a:t>
            </a:r>
          </a:p>
          <a:p>
            <a:pPr eaLnBrk="1" hangingPunct="1">
              <a:spcBef>
                <a:spcPct val="0"/>
              </a:spcBef>
              <a:spcAft>
                <a:spcPct val="0"/>
              </a:spcAft>
              <a:buClrTx/>
              <a:buFontTx/>
              <a:buNone/>
            </a:pPr>
            <a:r>
              <a:rPr lang="it-IT" altLang="it-IT">
                <a:solidFill>
                  <a:schemeClr val="bg1"/>
                </a:solidFill>
              </a:rPr>
              <a:t>•Nel passaggio agli ordini e gradi di scuola successivi, famiglia, scuola e specialista si accordano</a:t>
            </a:r>
          </a:p>
          <a:p>
            <a:pPr eaLnBrk="1" hangingPunct="1">
              <a:spcBef>
                <a:spcPct val="0"/>
              </a:spcBef>
              <a:spcAft>
                <a:spcPct val="0"/>
              </a:spcAft>
              <a:buClrTx/>
              <a:buFontTx/>
              <a:buNone/>
            </a:pPr>
            <a:r>
              <a:rPr lang="it-IT" altLang="it-IT">
                <a:solidFill>
                  <a:schemeClr val="bg1"/>
                </a:solidFill>
              </a:rPr>
              <a:t>sulle modalità di passaggio delle informazioni.</a:t>
            </a:r>
          </a:p>
          <a:p>
            <a:pPr eaLnBrk="1" hangingPunct="1">
              <a:spcBef>
                <a:spcPct val="0"/>
              </a:spcBef>
              <a:spcAft>
                <a:spcPct val="0"/>
              </a:spcAft>
              <a:buClrTx/>
              <a:buFontTx/>
              <a:buNone/>
            </a:pPr>
            <a:endParaRPr lang="it-IT" altLang="it-IT">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txDef>
      <a:spPr>
        <a:noFill/>
      </a:spPr>
      <a:bodyPr wrap="square" rtlCol="0">
        <a:spAutoFit/>
      </a:bodyPr>
      <a:lstStyle>
        <a:defPPr>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564</TotalTime>
  <Words>5961</Words>
  <Application>Microsoft Office PowerPoint</Application>
  <PresentationFormat>Presentazione su schermo (4:3)</PresentationFormat>
  <Paragraphs>763</Paragraphs>
  <Slides>64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64</vt:i4>
      </vt:variant>
    </vt:vector>
  </HeadingPairs>
  <TitlesOfParts>
    <vt:vector size="72" baseType="lpstr">
      <vt:lpstr>Arial</vt:lpstr>
      <vt:lpstr>Verdana</vt:lpstr>
      <vt:lpstr>Trebuchet MS</vt:lpstr>
      <vt:lpstr>Wingdings 2</vt:lpstr>
      <vt:lpstr>Calibri</vt:lpstr>
      <vt:lpstr>Times New Roman</vt:lpstr>
      <vt:lpstr>Wingdings</vt:lpstr>
      <vt:lpstr>Autumn</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Lovaglio</dc:creator>
  <cp:lastModifiedBy>Rosa</cp:lastModifiedBy>
  <cp:revision>76</cp:revision>
  <dcterms:created xsi:type="dcterms:W3CDTF">2014-07-13T21:36:47Z</dcterms:created>
  <dcterms:modified xsi:type="dcterms:W3CDTF">2017-11-16T13:46:10Z</dcterms:modified>
</cp:coreProperties>
</file>